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46"/>
  </p:notesMasterIdLst>
  <p:handoutMasterIdLst>
    <p:handoutMasterId r:id="rId47"/>
  </p:handoutMasterIdLst>
  <p:sldIdLst>
    <p:sldId id="338" r:id="rId7"/>
    <p:sldId id="467" r:id="rId8"/>
    <p:sldId id="341" r:id="rId9"/>
    <p:sldId id="342" r:id="rId10"/>
    <p:sldId id="343" r:id="rId11"/>
    <p:sldId id="344" r:id="rId12"/>
    <p:sldId id="345" r:id="rId13"/>
    <p:sldId id="468" r:id="rId14"/>
    <p:sldId id="465" r:id="rId15"/>
    <p:sldId id="466" r:id="rId16"/>
    <p:sldId id="390" r:id="rId17"/>
    <p:sldId id="433" r:id="rId18"/>
    <p:sldId id="280" r:id="rId19"/>
    <p:sldId id="282" r:id="rId20"/>
    <p:sldId id="444" r:id="rId21"/>
    <p:sldId id="456" r:id="rId22"/>
    <p:sldId id="442" r:id="rId23"/>
    <p:sldId id="475" r:id="rId24"/>
    <p:sldId id="471" r:id="rId25"/>
    <p:sldId id="445" r:id="rId26"/>
    <p:sldId id="455" r:id="rId27"/>
    <p:sldId id="469" r:id="rId28"/>
    <p:sldId id="470" r:id="rId29"/>
    <p:sldId id="335" r:id="rId30"/>
    <p:sldId id="472" r:id="rId31"/>
    <p:sldId id="446" r:id="rId32"/>
    <p:sldId id="457" r:id="rId33"/>
    <p:sldId id="473" r:id="rId34"/>
    <p:sldId id="474" r:id="rId35"/>
    <p:sldId id="447" r:id="rId36"/>
    <p:sldId id="458" r:id="rId37"/>
    <p:sldId id="448" r:id="rId38"/>
    <p:sldId id="459" r:id="rId39"/>
    <p:sldId id="424" r:id="rId40"/>
    <p:sldId id="423" r:id="rId41"/>
    <p:sldId id="427" r:id="rId42"/>
    <p:sldId id="460" r:id="rId43"/>
    <p:sldId id="461" r:id="rId44"/>
    <p:sldId id="46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Sullivan" initials="RS" lastIdx="16" clrIdx="0"/>
  <p:cmAuthor id="1" name="Devin Egan " initials="DE" lastIdx="3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0"/>
    <a:srgbClr val="979797"/>
    <a:srgbClr val="5D5F5F"/>
    <a:srgbClr val="69B134"/>
    <a:srgbClr val="F6C64A"/>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91" autoAdjust="0"/>
  </p:normalViewPr>
  <p:slideViewPr>
    <p:cSldViewPr snapToGrid="0">
      <p:cViewPr>
        <p:scale>
          <a:sx n="90" d="100"/>
          <a:sy n="90" d="100"/>
        </p:scale>
        <p:origin x="-224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0BFBB-3A05-3B45-833F-B6AE6622084A}"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E401C7DD-9FF0-BB43-8131-A98D142011D8}">
      <dgm:prSet phldrT="[Text]"/>
      <dgm:spPr/>
      <dgm:t>
        <a:bodyPr/>
        <a:lstStyle/>
        <a:p>
          <a:r>
            <a:rPr lang="en-US" dirty="0" smtClean="0"/>
            <a:t>Facility</a:t>
          </a:r>
          <a:endParaRPr lang="en-US" dirty="0"/>
        </a:p>
      </dgm:t>
    </dgm:pt>
    <dgm:pt modelId="{AB09288A-2595-A140-AAB7-32292D44C233}" type="parTrans" cxnId="{6ABCAE4F-7D77-194E-8010-A8D907C79380}">
      <dgm:prSet/>
      <dgm:spPr/>
      <dgm:t>
        <a:bodyPr/>
        <a:lstStyle/>
        <a:p>
          <a:endParaRPr lang="en-US"/>
        </a:p>
      </dgm:t>
    </dgm:pt>
    <dgm:pt modelId="{BB0453D0-7C6E-5941-A86C-8B29057DDB41}" type="sibTrans" cxnId="{6ABCAE4F-7D77-194E-8010-A8D907C79380}">
      <dgm:prSet/>
      <dgm:spPr/>
      <dgm:t>
        <a:bodyPr/>
        <a:lstStyle/>
        <a:p>
          <a:endParaRPr lang="en-US"/>
        </a:p>
      </dgm:t>
    </dgm:pt>
    <dgm:pt modelId="{B4CBAD54-C410-D746-A286-02A424259F2B}">
      <dgm:prSet phldrT="[Text]"/>
      <dgm:spPr/>
      <dgm:t>
        <a:bodyPr/>
        <a:lstStyle/>
        <a:p>
          <a:r>
            <a:rPr lang="en-US" dirty="0" smtClean="0"/>
            <a:t>Savings opportunity</a:t>
          </a:r>
          <a:endParaRPr lang="en-US" dirty="0"/>
        </a:p>
      </dgm:t>
    </dgm:pt>
    <dgm:pt modelId="{0A85461B-0EC4-104F-B824-CD84EE0348A8}" type="parTrans" cxnId="{5B3A5AE1-C4AD-CA45-B021-45F95EC59452}">
      <dgm:prSet/>
      <dgm:spPr/>
      <dgm:t>
        <a:bodyPr/>
        <a:lstStyle/>
        <a:p>
          <a:endParaRPr lang="en-US"/>
        </a:p>
      </dgm:t>
    </dgm:pt>
    <dgm:pt modelId="{7A3EDFAE-F7CB-DB42-9354-3C8DA8550894}" type="sibTrans" cxnId="{5B3A5AE1-C4AD-CA45-B021-45F95EC59452}">
      <dgm:prSet/>
      <dgm:spPr/>
      <dgm:t>
        <a:bodyPr/>
        <a:lstStyle/>
        <a:p>
          <a:endParaRPr lang="en-US"/>
        </a:p>
      </dgm:t>
    </dgm:pt>
    <dgm:pt modelId="{42FB2E2E-9282-8640-9B48-B7272DA5863F}">
      <dgm:prSet phldrT="[Text]"/>
      <dgm:spPr/>
      <dgm:t>
        <a:bodyPr/>
        <a:lstStyle/>
        <a:p>
          <a:r>
            <a:rPr lang="en-US" dirty="0" smtClean="0"/>
            <a:t>Utility interconnection</a:t>
          </a:r>
          <a:endParaRPr lang="en-US" dirty="0"/>
        </a:p>
      </dgm:t>
    </dgm:pt>
    <dgm:pt modelId="{DE820EFA-8549-0E40-83D4-997988FD537D}" type="parTrans" cxnId="{BFD5D87F-8A8D-7543-B7CB-9E1B492FDA60}">
      <dgm:prSet/>
      <dgm:spPr/>
      <dgm:t>
        <a:bodyPr/>
        <a:lstStyle/>
        <a:p>
          <a:endParaRPr lang="en-US"/>
        </a:p>
      </dgm:t>
    </dgm:pt>
    <dgm:pt modelId="{8D223BB1-BDCB-D645-A848-4A7CFE7E9696}" type="sibTrans" cxnId="{BFD5D87F-8A8D-7543-B7CB-9E1B492FDA60}">
      <dgm:prSet/>
      <dgm:spPr/>
      <dgm:t>
        <a:bodyPr/>
        <a:lstStyle/>
        <a:p>
          <a:endParaRPr lang="en-US"/>
        </a:p>
      </dgm:t>
    </dgm:pt>
    <dgm:pt modelId="{0A0B2AEA-FA27-D64D-97C1-28C414E93E20}">
      <dgm:prSet phldrT="[Text]"/>
      <dgm:spPr/>
      <dgm:t>
        <a:bodyPr/>
        <a:lstStyle/>
        <a:p>
          <a:r>
            <a:rPr lang="en-US" dirty="0" smtClean="0"/>
            <a:t>Community</a:t>
          </a:r>
          <a:endParaRPr lang="en-US" dirty="0"/>
        </a:p>
      </dgm:t>
    </dgm:pt>
    <dgm:pt modelId="{41A93E92-C30D-8949-BD26-25E2A44E14AE}" type="parTrans" cxnId="{F884E5E3-4B7C-4D49-8763-1702E7C737A2}">
      <dgm:prSet/>
      <dgm:spPr/>
      <dgm:t>
        <a:bodyPr/>
        <a:lstStyle/>
        <a:p>
          <a:endParaRPr lang="en-US"/>
        </a:p>
      </dgm:t>
    </dgm:pt>
    <dgm:pt modelId="{4C77F6D7-7CB6-0E49-9E2F-5909772BC66A}" type="sibTrans" cxnId="{F884E5E3-4B7C-4D49-8763-1702E7C737A2}">
      <dgm:prSet/>
      <dgm:spPr/>
      <dgm:t>
        <a:bodyPr/>
        <a:lstStyle/>
        <a:p>
          <a:endParaRPr lang="en-US"/>
        </a:p>
      </dgm:t>
    </dgm:pt>
    <dgm:pt modelId="{67379202-B1DC-934F-9C0F-192D85AECC11}">
      <dgm:prSet phldrT="[Text]"/>
      <dgm:spPr/>
      <dgm:t>
        <a:bodyPr/>
        <a:lstStyle/>
        <a:p>
          <a:r>
            <a:rPr lang="en-US" dirty="0" smtClean="0"/>
            <a:t>Savings opportunity</a:t>
          </a:r>
          <a:endParaRPr lang="en-US" dirty="0"/>
        </a:p>
      </dgm:t>
    </dgm:pt>
    <dgm:pt modelId="{39A8A088-2067-5C41-9F9E-A81C52E3825B}" type="parTrans" cxnId="{9319D51D-9F6E-CB48-9821-422F5980194E}">
      <dgm:prSet/>
      <dgm:spPr/>
      <dgm:t>
        <a:bodyPr/>
        <a:lstStyle/>
        <a:p>
          <a:endParaRPr lang="en-US"/>
        </a:p>
      </dgm:t>
    </dgm:pt>
    <dgm:pt modelId="{D55CFBF0-D5F1-DE4A-93C6-D02381D13587}" type="sibTrans" cxnId="{9319D51D-9F6E-CB48-9821-422F5980194E}">
      <dgm:prSet/>
      <dgm:spPr/>
      <dgm:t>
        <a:bodyPr/>
        <a:lstStyle/>
        <a:p>
          <a:endParaRPr lang="en-US"/>
        </a:p>
      </dgm:t>
    </dgm:pt>
    <dgm:pt modelId="{05AFC1E4-1D58-0642-95F6-C1755837FC2C}">
      <dgm:prSet phldrT="[Text]"/>
      <dgm:spPr/>
      <dgm:t>
        <a:bodyPr/>
        <a:lstStyle/>
        <a:p>
          <a:r>
            <a:rPr lang="en-US" dirty="0" smtClean="0"/>
            <a:t>Utility interconnection</a:t>
          </a:r>
          <a:endParaRPr lang="en-US" dirty="0"/>
        </a:p>
      </dgm:t>
    </dgm:pt>
    <dgm:pt modelId="{5BB47893-E68F-C54E-BE10-5E4E31CEDCD3}" type="parTrans" cxnId="{A4123ED5-41CC-284C-B674-E934D8362A53}">
      <dgm:prSet/>
      <dgm:spPr/>
      <dgm:t>
        <a:bodyPr/>
        <a:lstStyle/>
        <a:p>
          <a:endParaRPr lang="en-US"/>
        </a:p>
      </dgm:t>
    </dgm:pt>
    <dgm:pt modelId="{11736CFB-B9F4-F641-9697-280CE7BF6D1D}" type="sibTrans" cxnId="{A4123ED5-41CC-284C-B674-E934D8362A53}">
      <dgm:prSet/>
      <dgm:spPr/>
      <dgm:t>
        <a:bodyPr/>
        <a:lstStyle/>
        <a:p>
          <a:endParaRPr lang="en-US"/>
        </a:p>
      </dgm:t>
    </dgm:pt>
    <dgm:pt modelId="{9B0C7E51-1FCC-3A4D-94C1-FB4A4F562A34}">
      <dgm:prSet phldrT="[Text]"/>
      <dgm:spPr/>
      <dgm:t>
        <a:bodyPr/>
        <a:lstStyle/>
        <a:p>
          <a:r>
            <a:rPr lang="en-US" dirty="0" smtClean="0"/>
            <a:t>Commercial</a:t>
          </a:r>
          <a:endParaRPr lang="en-US" dirty="0"/>
        </a:p>
      </dgm:t>
    </dgm:pt>
    <dgm:pt modelId="{727083D3-7355-1F49-8E1B-F1D16539C832}" type="parTrans" cxnId="{2141E702-703C-534F-80D8-BCFEB9256011}">
      <dgm:prSet/>
      <dgm:spPr/>
      <dgm:t>
        <a:bodyPr/>
        <a:lstStyle/>
        <a:p>
          <a:endParaRPr lang="en-US"/>
        </a:p>
      </dgm:t>
    </dgm:pt>
    <dgm:pt modelId="{F8871B0D-B55E-B544-B26C-CBA11A7A10DE}" type="sibTrans" cxnId="{2141E702-703C-534F-80D8-BCFEB9256011}">
      <dgm:prSet/>
      <dgm:spPr/>
      <dgm:t>
        <a:bodyPr/>
        <a:lstStyle/>
        <a:p>
          <a:endParaRPr lang="en-US"/>
        </a:p>
      </dgm:t>
    </dgm:pt>
    <dgm:pt modelId="{AA3250D4-4B89-4946-A8E3-AA511973840B}">
      <dgm:prSet phldrT="[Text]"/>
      <dgm:spPr/>
      <dgm:t>
        <a:bodyPr/>
        <a:lstStyle/>
        <a:p>
          <a:r>
            <a:rPr lang="en-US" dirty="0" smtClean="0"/>
            <a:t>Offtaker options</a:t>
          </a:r>
          <a:endParaRPr lang="en-US" dirty="0"/>
        </a:p>
      </dgm:t>
    </dgm:pt>
    <dgm:pt modelId="{9A1139D1-9C97-4B48-B6A4-1B2CEE226D2B}" type="parTrans" cxnId="{194A5AC3-C0B5-0F4C-9F41-2E8CB4859FF5}">
      <dgm:prSet/>
      <dgm:spPr/>
      <dgm:t>
        <a:bodyPr/>
        <a:lstStyle/>
        <a:p>
          <a:endParaRPr lang="en-US"/>
        </a:p>
      </dgm:t>
    </dgm:pt>
    <dgm:pt modelId="{02736796-057A-5D44-B4CE-B4A8E9EAFBD9}" type="sibTrans" cxnId="{194A5AC3-C0B5-0F4C-9F41-2E8CB4859FF5}">
      <dgm:prSet/>
      <dgm:spPr/>
      <dgm:t>
        <a:bodyPr/>
        <a:lstStyle/>
        <a:p>
          <a:endParaRPr lang="en-US"/>
        </a:p>
      </dgm:t>
    </dgm:pt>
    <dgm:pt modelId="{EBDC5D65-2194-0B46-BCD0-3F332C58EACC}">
      <dgm:prSet phldrT="[Text]"/>
      <dgm:spPr/>
      <dgm:t>
        <a:bodyPr/>
        <a:lstStyle/>
        <a:p>
          <a:r>
            <a:rPr lang="en-US" dirty="0" smtClean="0"/>
            <a:t>Transmission options</a:t>
          </a:r>
          <a:endParaRPr lang="en-US" dirty="0"/>
        </a:p>
      </dgm:t>
    </dgm:pt>
    <dgm:pt modelId="{616A6D74-17CC-904F-92E6-F08303679A5A}" type="parTrans" cxnId="{01614DA1-C0EF-1648-B0E4-806C7B29F973}">
      <dgm:prSet/>
      <dgm:spPr/>
      <dgm:t>
        <a:bodyPr/>
        <a:lstStyle/>
        <a:p>
          <a:endParaRPr lang="en-US"/>
        </a:p>
      </dgm:t>
    </dgm:pt>
    <dgm:pt modelId="{1C0D2147-63E2-3C42-86E8-6254D027F4CD}" type="sibTrans" cxnId="{01614DA1-C0EF-1648-B0E4-806C7B29F973}">
      <dgm:prSet/>
      <dgm:spPr/>
      <dgm:t>
        <a:bodyPr/>
        <a:lstStyle/>
        <a:p>
          <a:endParaRPr lang="en-US"/>
        </a:p>
      </dgm:t>
    </dgm:pt>
    <dgm:pt modelId="{4CA0B42B-C013-2144-8767-E3EA6362ADA3}">
      <dgm:prSet phldrT="[Text]"/>
      <dgm:spPr/>
      <dgm:t>
        <a:bodyPr/>
        <a:lstStyle/>
        <a:p>
          <a:r>
            <a:rPr lang="en-US" dirty="0" smtClean="0"/>
            <a:t>Self-power opportunity</a:t>
          </a:r>
          <a:endParaRPr lang="en-US" dirty="0"/>
        </a:p>
      </dgm:t>
    </dgm:pt>
    <dgm:pt modelId="{45376873-808C-484C-A4AB-DBF9FEA2F923}" type="parTrans" cxnId="{542A5278-D1E5-F646-A2EB-915389D61549}">
      <dgm:prSet/>
      <dgm:spPr/>
      <dgm:t>
        <a:bodyPr/>
        <a:lstStyle/>
        <a:p>
          <a:endParaRPr lang="en-US"/>
        </a:p>
      </dgm:t>
    </dgm:pt>
    <dgm:pt modelId="{38FD1840-DB0C-7A42-9992-247B96B05745}" type="sibTrans" cxnId="{542A5278-D1E5-F646-A2EB-915389D61549}">
      <dgm:prSet/>
      <dgm:spPr/>
      <dgm:t>
        <a:bodyPr/>
        <a:lstStyle/>
        <a:p>
          <a:endParaRPr lang="en-US"/>
        </a:p>
      </dgm:t>
    </dgm:pt>
    <dgm:pt modelId="{DA9B8AD4-BA3B-0940-805D-A2AB9A5CE10E}">
      <dgm:prSet phldrT="[Text]"/>
      <dgm:spPr/>
      <dgm:t>
        <a:bodyPr/>
        <a:lstStyle/>
        <a:p>
          <a:r>
            <a:rPr lang="en-US" dirty="0" smtClean="0"/>
            <a:t>Self-power opportunity</a:t>
          </a:r>
          <a:endParaRPr lang="en-US" dirty="0"/>
        </a:p>
      </dgm:t>
    </dgm:pt>
    <dgm:pt modelId="{35DC547E-50B9-9842-8C5B-59F72FCF00C1}" type="parTrans" cxnId="{F585D17F-D350-054B-BE27-7CCFD063C728}">
      <dgm:prSet/>
      <dgm:spPr/>
      <dgm:t>
        <a:bodyPr/>
        <a:lstStyle/>
        <a:p>
          <a:endParaRPr lang="en-US"/>
        </a:p>
      </dgm:t>
    </dgm:pt>
    <dgm:pt modelId="{B633FD5D-8BAB-E946-9427-B85DD8B931F7}" type="sibTrans" cxnId="{F585D17F-D350-054B-BE27-7CCFD063C728}">
      <dgm:prSet/>
      <dgm:spPr/>
      <dgm:t>
        <a:bodyPr/>
        <a:lstStyle/>
        <a:p>
          <a:endParaRPr lang="en-US"/>
        </a:p>
      </dgm:t>
    </dgm:pt>
    <dgm:pt modelId="{0AF9E7D0-AA1E-1A4E-8970-C2CBD36D18DA}">
      <dgm:prSet phldrT="[Text]"/>
      <dgm:spPr/>
      <dgm:t>
        <a:bodyPr/>
        <a:lstStyle/>
        <a:p>
          <a:r>
            <a:rPr lang="en-US" dirty="0" smtClean="0"/>
            <a:t>Competing power price</a:t>
          </a:r>
          <a:endParaRPr lang="en-US" dirty="0"/>
        </a:p>
      </dgm:t>
    </dgm:pt>
    <dgm:pt modelId="{5E3FAB86-603C-8643-BA9F-BC8B14BA2467}" type="parTrans" cxnId="{441D5610-5FCD-D344-8F93-BE250CFA1F9F}">
      <dgm:prSet/>
      <dgm:spPr/>
      <dgm:t>
        <a:bodyPr/>
        <a:lstStyle/>
        <a:p>
          <a:endParaRPr lang="en-US"/>
        </a:p>
      </dgm:t>
    </dgm:pt>
    <dgm:pt modelId="{A80644D6-EBED-4540-8B03-3F567A3AC424}" type="sibTrans" cxnId="{441D5610-5FCD-D344-8F93-BE250CFA1F9F}">
      <dgm:prSet/>
      <dgm:spPr/>
      <dgm:t>
        <a:bodyPr/>
        <a:lstStyle/>
        <a:p>
          <a:endParaRPr lang="en-US"/>
        </a:p>
      </dgm:t>
    </dgm:pt>
    <dgm:pt modelId="{A2E5BBBC-595A-8E4E-916C-07766455DDF0}">
      <dgm:prSet phldrT="[Text]"/>
      <dgm:spPr/>
      <dgm:t>
        <a:bodyPr/>
        <a:lstStyle/>
        <a:p>
          <a:r>
            <a:rPr lang="en-US" dirty="0" smtClean="0"/>
            <a:t>1 month to 1 year to develop</a:t>
          </a:r>
          <a:endParaRPr lang="en-US" dirty="0"/>
        </a:p>
      </dgm:t>
    </dgm:pt>
    <dgm:pt modelId="{841D8B66-35CF-854C-BFC7-5AB61D60DF9A}" type="parTrans" cxnId="{7FDD5CC9-EF45-434A-ACDB-DDC8A2CD100F}">
      <dgm:prSet/>
      <dgm:spPr/>
      <dgm:t>
        <a:bodyPr/>
        <a:lstStyle/>
        <a:p>
          <a:endParaRPr lang="en-US"/>
        </a:p>
      </dgm:t>
    </dgm:pt>
    <dgm:pt modelId="{8EBCAB70-1161-0841-8BDC-F9D4B84C3D27}" type="sibTrans" cxnId="{7FDD5CC9-EF45-434A-ACDB-DDC8A2CD100F}">
      <dgm:prSet/>
      <dgm:spPr/>
      <dgm:t>
        <a:bodyPr/>
        <a:lstStyle/>
        <a:p>
          <a:endParaRPr lang="en-US"/>
        </a:p>
      </dgm:t>
    </dgm:pt>
    <dgm:pt modelId="{94C21697-AD83-B044-A0AD-98FCA101858A}">
      <dgm:prSet phldrT="[Text]"/>
      <dgm:spPr/>
      <dgm:t>
        <a:bodyPr/>
        <a:lstStyle/>
        <a:p>
          <a:r>
            <a:rPr lang="en-US" dirty="0" smtClean="0"/>
            <a:t>3 to 5 years to develop</a:t>
          </a:r>
          <a:endParaRPr lang="en-US" dirty="0"/>
        </a:p>
      </dgm:t>
    </dgm:pt>
    <dgm:pt modelId="{C01DF0BB-4E90-AB42-973B-02ED866DE728}" type="parTrans" cxnId="{3EF31B3F-D35E-9445-9C1B-03FA093B22D8}">
      <dgm:prSet/>
      <dgm:spPr/>
      <dgm:t>
        <a:bodyPr/>
        <a:lstStyle/>
        <a:p>
          <a:endParaRPr lang="en-US"/>
        </a:p>
      </dgm:t>
    </dgm:pt>
    <dgm:pt modelId="{1F45039D-B384-1946-AB22-F4EC72E7B53B}" type="sibTrans" cxnId="{3EF31B3F-D35E-9445-9C1B-03FA093B22D8}">
      <dgm:prSet/>
      <dgm:spPr/>
      <dgm:t>
        <a:bodyPr/>
        <a:lstStyle/>
        <a:p>
          <a:endParaRPr lang="en-US"/>
        </a:p>
      </dgm:t>
    </dgm:pt>
    <dgm:pt modelId="{0FB61EEF-BCE3-BD43-BBC1-B52B4309347C}">
      <dgm:prSet phldrT="[Text]"/>
      <dgm:spPr/>
      <dgm:t>
        <a:bodyPr/>
        <a:lstStyle/>
        <a:p>
          <a:r>
            <a:rPr lang="en-US" dirty="0" smtClean="0"/>
            <a:t>6 months to 2 years to develop</a:t>
          </a:r>
          <a:endParaRPr lang="en-US" dirty="0"/>
        </a:p>
      </dgm:t>
    </dgm:pt>
    <dgm:pt modelId="{1DE62380-E9B0-3B4B-A8F1-9F201DA88487}" type="parTrans" cxnId="{D37C1E99-129A-E641-A791-F7D60B1E1253}">
      <dgm:prSet/>
      <dgm:spPr/>
      <dgm:t>
        <a:bodyPr/>
        <a:lstStyle/>
        <a:p>
          <a:endParaRPr lang="en-US"/>
        </a:p>
      </dgm:t>
    </dgm:pt>
    <dgm:pt modelId="{DF2FAD2C-BFFD-D048-B146-7CB4BB56F3FA}" type="sibTrans" cxnId="{D37C1E99-129A-E641-A791-F7D60B1E1253}">
      <dgm:prSet/>
      <dgm:spPr/>
      <dgm:t>
        <a:bodyPr/>
        <a:lstStyle/>
        <a:p>
          <a:endParaRPr lang="en-US"/>
        </a:p>
      </dgm:t>
    </dgm:pt>
    <dgm:pt modelId="{F44A0599-9101-CE4E-842E-4205950CA1BD}" type="pres">
      <dgm:prSet presAssocID="{24E0BFBB-3A05-3B45-833F-B6AE6622084A}" presName="Name0" presStyleCnt="0">
        <dgm:presLayoutVars>
          <dgm:dir/>
          <dgm:animLvl val="lvl"/>
          <dgm:resizeHandles val="exact"/>
        </dgm:presLayoutVars>
      </dgm:prSet>
      <dgm:spPr/>
      <dgm:t>
        <a:bodyPr/>
        <a:lstStyle/>
        <a:p>
          <a:endParaRPr lang="en-US"/>
        </a:p>
      </dgm:t>
    </dgm:pt>
    <dgm:pt modelId="{66065005-8779-1747-9A3B-428B9F606186}" type="pres">
      <dgm:prSet presAssocID="{E401C7DD-9FF0-BB43-8131-A98D142011D8}" presName="composite" presStyleCnt="0"/>
      <dgm:spPr/>
    </dgm:pt>
    <dgm:pt modelId="{24109A30-56B9-6844-8F8B-B94CA799B7AF}" type="pres">
      <dgm:prSet presAssocID="{E401C7DD-9FF0-BB43-8131-A98D142011D8}" presName="parTx" presStyleLbl="alignNode1" presStyleIdx="0" presStyleCnt="3">
        <dgm:presLayoutVars>
          <dgm:chMax val="0"/>
          <dgm:chPref val="0"/>
          <dgm:bulletEnabled val="1"/>
        </dgm:presLayoutVars>
      </dgm:prSet>
      <dgm:spPr/>
      <dgm:t>
        <a:bodyPr/>
        <a:lstStyle/>
        <a:p>
          <a:endParaRPr lang="en-US"/>
        </a:p>
      </dgm:t>
    </dgm:pt>
    <dgm:pt modelId="{3193B5D6-1A03-1F48-BFCE-B42F6C7369F1}" type="pres">
      <dgm:prSet presAssocID="{E401C7DD-9FF0-BB43-8131-A98D142011D8}" presName="desTx" presStyleLbl="alignAccFollowNode1" presStyleIdx="0" presStyleCnt="3">
        <dgm:presLayoutVars>
          <dgm:bulletEnabled val="1"/>
        </dgm:presLayoutVars>
      </dgm:prSet>
      <dgm:spPr/>
      <dgm:t>
        <a:bodyPr/>
        <a:lstStyle/>
        <a:p>
          <a:endParaRPr lang="en-US"/>
        </a:p>
      </dgm:t>
    </dgm:pt>
    <dgm:pt modelId="{0796A514-313B-1342-A282-A885B0D7FF86}" type="pres">
      <dgm:prSet presAssocID="{BB0453D0-7C6E-5941-A86C-8B29057DDB41}" presName="space" presStyleCnt="0"/>
      <dgm:spPr/>
    </dgm:pt>
    <dgm:pt modelId="{0654B091-866D-644C-A444-B7A4EC758C4A}" type="pres">
      <dgm:prSet presAssocID="{0A0B2AEA-FA27-D64D-97C1-28C414E93E20}" presName="composite" presStyleCnt="0"/>
      <dgm:spPr/>
    </dgm:pt>
    <dgm:pt modelId="{33441CA2-858E-0B48-83DF-49C5A44EA212}" type="pres">
      <dgm:prSet presAssocID="{0A0B2AEA-FA27-D64D-97C1-28C414E93E20}" presName="parTx" presStyleLbl="alignNode1" presStyleIdx="1" presStyleCnt="3">
        <dgm:presLayoutVars>
          <dgm:chMax val="0"/>
          <dgm:chPref val="0"/>
          <dgm:bulletEnabled val="1"/>
        </dgm:presLayoutVars>
      </dgm:prSet>
      <dgm:spPr/>
      <dgm:t>
        <a:bodyPr/>
        <a:lstStyle/>
        <a:p>
          <a:endParaRPr lang="en-US"/>
        </a:p>
      </dgm:t>
    </dgm:pt>
    <dgm:pt modelId="{64D28EE3-13DC-4644-B8F2-4B00FBC5E1CA}" type="pres">
      <dgm:prSet presAssocID="{0A0B2AEA-FA27-D64D-97C1-28C414E93E20}" presName="desTx" presStyleLbl="alignAccFollowNode1" presStyleIdx="1" presStyleCnt="3">
        <dgm:presLayoutVars>
          <dgm:bulletEnabled val="1"/>
        </dgm:presLayoutVars>
      </dgm:prSet>
      <dgm:spPr/>
      <dgm:t>
        <a:bodyPr/>
        <a:lstStyle/>
        <a:p>
          <a:endParaRPr lang="en-US"/>
        </a:p>
      </dgm:t>
    </dgm:pt>
    <dgm:pt modelId="{E86F84B0-5E3E-8A4D-9736-8302151BC871}" type="pres">
      <dgm:prSet presAssocID="{4C77F6D7-7CB6-0E49-9E2F-5909772BC66A}" presName="space" presStyleCnt="0"/>
      <dgm:spPr/>
    </dgm:pt>
    <dgm:pt modelId="{6188EB0E-3B77-0145-9093-D2BA2F42EBCA}" type="pres">
      <dgm:prSet presAssocID="{9B0C7E51-1FCC-3A4D-94C1-FB4A4F562A34}" presName="composite" presStyleCnt="0"/>
      <dgm:spPr/>
    </dgm:pt>
    <dgm:pt modelId="{F1D22AF0-C486-A441-9828-14213AFD663E}" type="pres">
      <dgm:prSet presAssocID="{9B0C7E51-1FCC-3A4D-94C1-FB4A4F562A34}" presName="parTx" presStyleLbl="alignNode1" presStyleIdx="2" presStyleCnt="3">
        <dgm:presLayoutVars>
          <dgm:chMax val="0"/>
          <dgm:chPref val="0"/>
          <dgm:bulletEnabled val="1"/>
        </dgm:presLayoutVars>
      </dgm:prSet>
      <dgm:spPr/>
      <dgm:t>
        <a:bodyPr/>
        <a:lstStyle/>
        <a:p>
          <a:endParaRPr lang="en-US"/>
        </a:p>
      </dgm:t>
    </dgm:pt>
    <dgm:pt modelId="{CD510B45-3778-B346-B1F3-5088A5EB87BD}" type="pres">
      <dgm:prSet presAssocID="{9B0C7E51-1FCC-3A4D-94C1-FB4A4F562A34}" presName="desTx" presStyleLbl="alignAccFollowNode1" presStyleIdx="2" presStyleCnt="3">
        <dgm:presLayoutVars>
          <dgm:bulletEnabled val="1"/>
        </dgm:presLayoutVars>
      </dgm:prSet>
      <dgm:spPr/>
      <dgm:t>
        <a:bodyPr/>
        <a:lstStyle/>
        <a:p>
          <a:endParaRPr lang="en-US"/>
        </a:p>
      </dgm:t>
    </dgm:pt>
  </dgm:ptLst>
  <dgm:cxnLst>
    <dgm:cxn modelId="{01614DA1-C0EF-1648-B0E4-806C7B29F973}" srcId="{9B0C7E51-1FCC-3A4D-94C1-FB4A4F562A34}" destId="{EBDC5D65-2194-0B46-BCD0-3F332C58EACC}" srcOrd="2" destOrd="0" parTransId="{616A6D74-17CC-904F-92E6-F08303679A5A}" sibTransId="{1C0D2147-63E2-3C42-86E8-6254D027F4CD}"/>
    <dgm:cxn modelId="{F585D17F-D350-054B-BE27-7CCFD063C728}" srcId="{0A0B2AEA-FA27-D64D-97C1-28C414E93E20}" destId="{DA9B8AD4-BA3B-0940-805D-A2AB9A5CE10E}" srcOrd="1" destOrd="0" parTransId="{35DC547E-50B9-9842-8C5B-59F72FCF00C1}" sibTransId="{B633FD5D-8BAB-E946-9427-B85DD8B931F7}"/>
    <dgm:cxn modelId="{EC341E41-11AA-8B47-AA7E-5935203D244E}" type="presOf" srcId="{94C21697-AD83-B044-A0AD-98FCA101858A}" destId="{CD510B45-3778-B346-B1F3-5088A5EB87BD}" srcOrd="0" destOrd="3" presId="urn:microsoft.com/office/officeart/2005/8/layout/hList1"/>
    <dgm:cxn modelId="{DE9FBF3F-C044-AB46-B03D-842EE0E35165}" type="presOf" srcId="{DA9B8AD4-BA3B-0940-805D-A2AB9A5CE10E}" destId="{64D28EE3-13DC-4644-B8F2-4B00FBC5E1CA}" srcOrd="0" destOrd="1" presId="urn:microsoft.com/office/officeart/2005/8/layout/hList1"/>
    <dgm:cxn modelId="{BFD5D87F-8A8D-7543-B7CB-9E1B492FDA60}" srcId="{E401C7DD-9FF0-BB43-8131-A98D142011D8}" destId="{42FB2E2E-9282-8640-9B48-B7272DA5863F}" srcOrd="2" destOrd="0" parTransId="{DE820EFA-8549-0E40-83D4-997988FD537D}" sibTransId="{8D223BB1-BDCB-D645-A848-4A7CFE7E9696}"/>
    <dgm:cxn modelId="{2141E702-703C-534F-80D8-BCFEB9256011}" srcId="{24E0BFBB-3A05-3B45-833F-B6AE6622084A}" destId="{9B0C7E51-1FCC-3A4D-94C1-FB4A4F562A34}" srcOrd="2" destOrd="0" parTransId="{727083D3-7355-1F49-8E1B-F1D16539C832}" sibTransId="{F8871B0D-B55E-B544-B26C-CBA11A7A10DE}"/>
    <dgm:cxn modelId="{D9CFE47E-F70F-924B-9B4A-34C4687C935D}" type="presOf" srcId="{EBDC5D65-2194-0B46-BCD0-3F332C58EACC}" destId="{CD510B45-3778-B346-B1F3-5088A5EB87BD}" srcOrd="0" destOrd="2" presId="urn:microsoft.com/office/officeart/2005/8/layout/hList1"/>
    <dgm:cxn modelId="{996B4B60-EC75-5D47-832D-8D0409F5F446}" type="presOf" srcId="{E401C7DD-9FF0-BB43-8131-A98D142011D8}" destId="{24109A30-56B9-6844-8F8B-B94CA799B7AF}" srcOrd="0" destOrd="0" presId="urn:microsoft.com/office/officeart/2005/8/layout/hList1"/>
    <dgm:cxn modelId="{A4123ED5-41CC-284C-B674-E934D8362A53}" srcId="{0A0B2AEA-FA27-D64D-97C1-28C414E93E20}" destId="{05AFC1E4-1D58-0642-95F6-C1755837FC2C}" srcOrd="2" destOrd="0" parTransId="{5BB47893-E68F-C54E-BE10-5E4E31CEDCD3}" sibTransId="{11736CFB-B9F4-F641-9697-280CE7BF6D1D}"/>
    <dgm:cxn modelId="{542A5278-D1E5-F646-A2EB-915389D61549}" srcId="{E401C7DD-9FF0-BB43-8131-A98D142011D8}" destId="{4CA0B42B-C013-2144-8767-E3EA6362ADA3}" srcOrd="1" destOrd="0" parTransId="{45376873-808C-484C-A4AB-DBF9FEA2F923}" sibTransId="{38FD1840-DB0C-7A42-9992-247B96B05745}"/>
    <dgm:cxn modelId="{D3A5FDA9-1837-6648-997D-116D97C36E78}" type="presOf" srcId="{9B0C7E51-1FCC-3A4D-94C1-FB4A4F562A34}" destId="{F1D22AF0-C486-A441-9828-14213AFD663E}" srcOrd="0" destOrd="0" presId="urn:microsoft.com/office/officeart/2005/8/layout/hList1"/>
    <dgm:cxn modelId="{3EF31B3F-D35E-9445-9C1B-03FA093B22D8}" srcId="{9B0C7E51-1FCC-3A4D-94C1-FB4A4F562A34}" destId="{94C21697-AD83-B044-A0AD-98FCA101858A}" srcOrd="3" destOrd="0" parTransId="{C01DF0BB-4E90-AB42-973B-02ED866DE728}" sibTransId="{1F45039D-B384-1946-AB22-F4EC72E7B53B}"/>
    <dgm:cxn modelId="{7FDD5CC9-EF45-434A-ACDB-DDC8A2CD100F}" srcId="{E401C7DD-9FF0-BB43-8131-A98D142011D8}" destId="{A2E5BBBC-595A-8E4E-916C-07766455DDF0}" srcOrd="3" destOrd="0" parTransId="{841D8B66-35CF-854C-BFC7-5AB61D60DF9A}" sibTransId="{8EBCAB70-1161-0841-8BDC-F9D4B84C3D27}"/>
    <dgm:cxn modelId="{96FE61B1-9EE3-3D4A-AAA5-B1466A79224D}" type="presOf" srcId="{0A0B2AEA-FA27-D64D-97C1-28C414E93E20}" destId="{33441CA2-858E-0B48-83DF-49C5A44EA212}" srcOrd="0" destOrd="0" presId="urn:microsoft.com/office/officeart/2005/8/layout/hList1"/>
    <dgm:cxn modelId="{A1B13840-66FE-7E44-8BF4-884F1C33A462}" type="presOf" srcId="{24E0BFBB-3A05-3B45-833F-B6AE6622084A}" destId="{F44A0599-9101-CE4E-842E-4205950CA1BD}" srcOrd="0" destOrd="0" presId="urn:microsoft.com/office/officeart/2005/8/layout/hList1"/>
    <dgm:cxn modelId="{441D5610-5FCD-D344-8F93-BE250CFA1F9F}" srcId="{9B0C7E51-1FCC-3A4D-94C1-FB4A4F562A34}" destId="{0AF9E7D0-AA1E-1A4E-8970-C2CBD36D18DA}" srcOrd="0" destOrd="0" parTransId="{5E3FAB86-603C-8643-BA9F-BC8B14BA2467}" sibTransId="{A80644D6-EBED-4540-8B03-3F567A3AC424}"/>
    <dgm:cxn modelId="{D37C1E99-129A-E641-A791-F7D60B1E1253}" srcId="{0A0B2AEA-FA27-D64D-97C1-28C414E93E20}" destId="{0FB61EEF-BCE3-BD43-BBC1-B52B4309347C}" srcOrd="3" destOrd="0" parTransId="{1DE62380-E9B0-3B4B-A8F1-9F201DA88487}" sibTransId="{DF2FAD2C-BFFD-D048-B146-7CB4BB56F3FA}"/>
    <dgm:cxn modelId="{EB03DCB2-9C4E-0347-AA15-48AFCBEF14B6}" type="presOf" srcId="{05AFC1E4-1D58-0642-95F6-C1755837FC2C}" destId="{64D28EE3-13DC-4644-B8F2-4B00FBC5E1CA}" srcOrd="0" destOrd="2" presId="urn:microsoft.com/office/officeart/2005/8/layout/hList1"/>
    <dgm:cxn modelId="{A7EFD055-89EE-DA4E-B3A3-EFF8529EF8C1}" type="presOf" srcId="{B4CBAD54-C410-D746-A286-02A424259F2B}" destId="{3193B5D6-1A03-1F48-BFCE-B42F6C7369F1}" srcOrd="0" destOrd="0" presId="urn:microsoft.com/office/officeart/2005/8/layout/hList1"/>
    <dgm:cxn modelId="{84E196DA-45C0-3849-B5AF-11A33E80355B}" type="presOf" srcId="{A2E5BBBC-595A-8E4E-916C-07766455DDF0}" destId="{3193B5D6-1A03-1F48-BFCE-B42F6C7369F1}" srcOrd="0" destOrd="3" presId="urn:microsoft.com/office/officeart/2005/8/layout/hList1"/>
    <dgm:cxn modelId="{5B3A5AE1-C4AD-CA45-B021-45F95EC59452}" srcId="{E401C7DD-9FF0-BB43-8131-A98D142011D8}" destId="{B4CBAD54-C410-D746-A286-02A424259F2B}" srcOrd="0" destOrd="0" parTransId="{0A85461B-0EC4-104F-B824-CD84EE0348A8}" sibTransId="{7A3EDFAE-F7CB-DB42-9354-3C8DA8550894}"/>
    <dgm:cxn modelId="{DF351685-4852-5047-BE56-AC62E799A6D2}" type="presOf" srcId="{0AF9E7D0-AA1E-1A4E-8970-C2CBD36D18DA}" destId="{CD510B45-3778-B346-B1F3-5088A5EB87BD}" srcOrd="0" destOrd="0" presId="urn:microsoft.com/office/officeart/2005/8/layout/hList1"/>
    <dgm:cxn modelId="{6ABCAE4F-7D77-194E-8010-A8D907C79380}" srcId="{24E0BFBB-3A05-3B45-833F-B6AE6622084A}" destId="{E401C7DD-9FF0-BB43-8131-A98D142011D8}" srcOrd="0" destOrd="0" parTransId="{AB09288A-2595-A140-AAB7-32292D44C233}" sibTransId="{BB0453D0-7C6E-5941-A86C-8B29057DDB41}"/>
    <dgm:cxn modelId="{194A5AC3-C0B5-0F4C-9F41-2E8CB4859FF5}" srcId="{9B0C7E51-1FCC-3A4D-94C1-FB4A4F562A34}" destId="{AA3250D4-4B89-4946-A8E3-AA511973840B}" srcOrd="1" destOrd="0" parTransId="{9A1139D1-9C97-4B48-B6A4-1B2CEE226D2B}" sibTransId="{02736796-057A-5D44-B4CE-B4A8E9EAFBD9}"/>
    <dgm:cxn modelId="{B7AFB7D1-0186-1F4F-9613-2C7974923E7F}" type="presOf" srcId="{4CA0B42B-C013-2144-8767-E3EA6362ADA3}" destId="{3193B5D6-1A03-1F48-BFCE-B42F6C7369F1}" srcOrd="0" destOrd="1" presId="urn:microsoft.com/office/officeart/2005/8/layout/hList1"/>
    <dgm:cxn modelId="{AFFF3CB7-FDE6-AE4A-89C5-EB63EF4905CA}" type="presOf" srcId="{0FB61EEF-BCE3-BD43-BBC1-B52B4309347C}" destId="{64D28EE3-13DC-4644-B8F2-4B00FBC5E1CA}" srcOrd="0" destOrd="3" presId="urn:microsoft.com/office/officeart/2005/8/layout/hList1"/>
    <dgm:cxn modelId="{9319D51D-9F6E-CB48-9821-422F5980194E}" srcId="{0A0B2AEA-FA27-D64D-97C1-28C414E93E20}" destId="{67379202-B1DC-934F-9C0F-192D85AECC11}" srcOrd="0" destOrd="0" parTransId="{39A8A088-2067-5C41-9F9E-A81C52E3825B}" sibTransId="{D55CFBF0-D5F1-DE4A-93C6-D02381D13587}"/>
    <dgm:cxn modelId="{F884E5E3-4B7C-4D49-8763-1702E7C737A2}" srcId="{24E0BFBB-3A05-3B45-833F-B6AE6622084A}" destId="{0A0B2AEA-FA27-D64D-97C1-28C414E93E20}" srcOrd="1" destOrd="0" parTransId="{41A93E92-C30D-8949-BD26-25E2A44E14AE}" sibTransId="{4C77F6D7-7CB6-0E49-9E2F-5909772BC66A}"/>
    <dgm:cxn modelId="{6CC40E8F-A353-5D47-BB66-7D82B7CB979A}" type="presOf" srcId="{42FB2E2E-9282-8640-9B48-B7272DA5863F}" destId="{3193B5D6-1A03-1F48-BFCE-B42F6C7369F1}" srcOrd="0" destOrd="2" presId="urn:microsoft.com/office/officeart/2005/8/layout/hList1"/>
    <dgm:cxn modelId="{DB6DCE58-8EAA-FD4C-8399-D38731AC7ECA}" type="presOf" srcId="{AA3250D4-4B89-4946-A8E3-AA511973840B}" destId="{CD510B45-3778-B346-B1F3-5088A5EB87BD}" srcOrd="0" destOrd="1" presId="urn:microsoft.com/office/officeart/2005/8/layout/hList1"/>
    <dgm:cxn modelId="{91B501B0-67B9-C14B-9267-F079AF0480F9}" type="presOf" srcId="{67379202-B1DC-934F-9C0F-192D85AECC11}" destId="{64D28EE3-13DC-4644-B8F2-4B00FBC5E1CA}" srcOrd="0" destOrd="0" presId="urn:microsoft.com/office/officeart/2005/8/layout/hList1"/>
    <dgm:cxn modelId="{10BC0EC2-B2F3-2D4D-96F3-942E802B8C35}" type="presParOf" srcId="{F44A0599-9101-CE4E-842E-4205950CA1BD}" destId="{66065005-8779-1747-9A3B-428B9F606186}" srcOrd="0" destOrd="0" presId="urn:microsoft.com/office/officeart/2005/8/layout/hList1"/>
    <dgm:cxn modelId="{85DDAC0D-1BC5-3749-BF0E-3B2226B5F7D0}" type="presParOf" srcId="{66065005-8779-1747-9A3B-428B9F606186}" destId="{24109A30-56B9-6844-8F8B-B94CA799B7AF}" srcOrd="0" destOrd="0" presId="urn:microsoft.com/office/officeart/2005/8/layout/hList1"/>
    <dgm:cxn modelId="{3A4C9ECE-5AEC-2541-A2D1-272C1E616F8C}" type="presParOf" srcId="{66065005-8779-1747-9A3B-428B9F606186}" destId="{3193B5D6-1A03-1F48-BFCE-B42F6C7369F1}" srcOrd="1" destOrd="0" presId="urn:microsoft.com/office/officeart/2005/8/layout/hList1"/>
    <dgm:cxn modelId="{A0DEDC23-F5FF-EC4E-9C5B-9A2DD497821A}" type="presParOf" srcId="{F44A0599-9101-CE4E-842E-4205950CA1BD}" destId="{0796A514-313B-1342-A282-A885B0D7FF86}" srcOrd="1" destOrd="0" presId="urn:microsoft.com/office/officeart/2005/8/layout/hList1"/>
    <dgm:cxn modelId="{6D621FF4-C8B0-FA4A-AA6F-BA009C6CDF44}" type="presParOf" srcId="{F44A0599-9101-CE4E-842E-4205950CA1BD}" destId="{0654B091-866D-644C-A444-B7A4EC758C4A}" srcOrd="2" destOrd="0" presId="urn:microsoft.com/office/officeart/2005/8/layout/hList1"/>
    <dgm:cxn modelId="{49453FF7-468F-9E45-9034-9F4B59E7369F}" type="presParOf" srcId="{0654B091-866D-644C-A444-B7A4EC758C4A}" destId="{33441CA2-858E-0B48-83DF-49C5A44EA212}" srcOrd="0" destOrd="0" presId="urn:microsoft.com/office/officeart/2005/8/layout/hList1"/>
    <dgm:cxn modelId="{348DC82B-4ABB-1244-85A0-19F56CAA46A7}" type="presParOf" srcId="{0654B091-866D-644C-A444-B7A4EC758C4A}" destId="{64D28EE3-13DC-4644-B8F2-4B00FBC5E1CA}" srcOrd="1" destOrd="0" presId="urn:microsoft.com/office/officeart/2005/8/layout/hList1"/>
    <dgm:cxn modelId="{6E70B7EA-9939-214A-9EB1-5B7B8E28B19D}" type="presParOf" srcId="{F44A0599-9101-CE4E-842E-4205950CA1BD}" destId="{E86F84B0-5E3E-8A4D-9736-8302151BC871}" srcOrd="3" destOrd="0" presId="urn:microsoft.com/office/officeart/2005/8/layout/hList1"/>
    <dgm:cxn modelId="{34991E80-1C84-E14C-91AC-D3418E49FF72}" type="presParOf" srcId="{F44A0599-9101-CE4E-842E-4205950CA1BD}" destId="{6188EB0E-3B77-0145-9093-D2BA2F42EBCA}" srcOrd="4" destOrd="0" presId="urn:microsoft.com/office/officeart/2005/8/layout/hList1"/>
    <dgm:cxn modelId="{BA2BA3C7-C944-3746-B666-385FAE4D106F}" type="presParOf" srcId="{6188EB0E-3B77-0145-9093-D2BA2F42EBCA}" destId="{F1D22AF0-C486-A441-9828-14213AFD663E}" srcOrd="0" destOrd="0" presId="urn:microsoft.com/office/officeart/2005/8/layout/hList1"/>
    <dgm:cxn modelId="{E00A20C2-49D9-CF4C-B056-70090962F3B3}" type="presParOf" srcId="{6188EB0E-3B77-0145-9093-D2BA2F42EBCA}" destId="{CD510B45-3778-B346-B1F3-5088A5EB87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301D5-EFFE-44B8-9094-45094BD176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BD01BAC-C88E-4D64-B71F-A2B56291CAFA}">
      <dgm:prSet phldrT="[Text]"/>
      <dgm:spPr/>
      <dgm:t>
        <a:bodyPr/>
        <a:lstStyle/>
        <a:p>
          <a:pPr algn="ctr"/>
          <a:r>
            <a:rPr lang="en-US" dirty="0" smtClean="0"/>
            <a:t>Foundational Courses </a:t>
          </a:r>
        </a:p>
      </dgm:t>
    </dgm:pt>
    <dgm:pt modelId="{6A990E48-A5AC-4D87-9A12-A59584238F7F}" type="parTrans" cxnId="{BA8ED338-7B7D-4805-8D4E-2758D1950B21}">
      <dgm:prSet/>
      <dgm:spPr/>
      <dgm:t>
        <a:bodyPr/>
        <a:lstStyle/>
        <a:p>
          <a:endParaRPr lang="en-US"/>
        </a:p>
      </dgm:t>
    </dgm:pt>
    <dgm:pt modelId="{6AFAFF6E-9544-4D92-A2DA-FAA911155D3F}" type="sibTrans" cxnId="{BA8ED338-7B7D-4805-8D4E-2758D1950B21}">
      <dgm:prSet/>
      <dgm:spPr/>
      <dgm:t>
        <a:bodyPr/>
        <a:lstStyle/>
        <a:p>
          <a:endParaRPr lang="en-US"/>
        </a:p>
      </dgm:t>
    </dgm:pt>
    <dgm:pt modelId="{72C84740-23C2-452A-9E6D-90D14069B273}">
      <dgm:prSet phldrT="[Text]"/>
      <dgm:spPr/>
      <dgm:t>
        <a:bodyPr/>
        <a:lstStyle/>
        <a:p>
          <a:pPr algn="ctr"/>
          <a:r>
            <a:rPr lang="en-US" dirty="0" smtClean="0"/>
            <a:t>Leadership &amp; Professional Courses</a:t>
          </a:r>
        </a:p>
      </dgm:t>
    </dgm:pt>
    <dgm:pt modelId="{35860C75-6A84-4D93-8054-D262C29FC18A}" type="parTrans" cxnId="{CE6512F4-20D6-4D00-BA69-5D6D195BC78F}">
      <dgm:prSet/>
      <dgm:spPr/>
      <dgm:t>
        <a:bodyPr/>
        <a:lstStyle/>
        <a:p>
          <a:endParaRPr lang="en-US"/>
        </a:p>
      </dgm:t>
    </dgm:pt>
    <dgm:pt modelId="{1FB7846E-31BE-4426-ADF7-C01BBDCA4B05}" type="sibTrans" cxnId="{CE6512F4-20D6-4D00-BA69-5D6D195BC78F}">
      <dgm:prSet/>
      <dgm:spPr/>
      <dgm:t>
        <a:bodyPr/>
        <a:lstStyle/>
        <a:p>
          <a:endParaRPr lang="en-US"/>
        </a:p>
      </dgm:t>
    </dgm:pt>
    <dgm:pt modelId="{9FD4CC35-E232-4F96-98D5-EFF55C48493F}">
      <dgm:prSet/>
      <dgm:spPr/>
      <dgm:t>
        <a:bodyPr/>
        <a:lstStyle/>
        <a:p>
          <a:r>
            <a:rPr lang="en-US" dirty="0" smtClean="0"/>
            <a:t>Overview of foundational information on renewable energy technologies, strategic energy planning, and grid basics</a:t>
          </a:r>
          <a:endParaRPr lang="en-US" dirty="0"/>
        </a:p>
      </dgm:t>
    </dgm:pt>
    <dgm:pt modelId="{94E8EA4F-E7BA-4E98-9640-A8EF229AF10E}" type="parTrans" cxnId="{F88B41ED-DEE3-41EE-BE42-8EDF42BC9991}">
      <dgm:prSet/>
      <dgm:spPr/>
      <dgm:t>
        <a:bodyPr/>
        <a:lstStyle/>
        <a:p>
          <a:endParaRPr lang="en-US"/>
        </a:p>
      </dgm:t>
    </dgm:pt>
    <dgm:pt modelId="{ABB5A081-C563-43E3-87CD-33D9E38E30E9}" type="sibTrans" cxnId="{F88B41ED-DEE3-41EE-BE42-8EDF42BC9991}">
      <dgm:prSet/>
      <dgm:spPr/>
      <dgm:t>
        <a:bodyPr/>
        <a:lstStyle/>
        <a:p>
          <a:endParaRPr lang="en-US"/>
        </a:p>
      </dgm:t>
    </dgm:pt>
    <dgm:pt modelId="{AD6EFFB7-0FE2-4F9D-8891-881FDE346A23}">
      <dgm:prSet phldrT="[Text]"/>
      <dgm:spPr/>
      <dgm:t>
        <a:bodyPr/>
        <a:lstStyle/>
        <a:p>
          <a:pPr algn="l"/>
          <a:r>
            <a:rPr lang="en-US" dirty="0" smtClean="0"/>
            <a:t>Covers the components of the project development process and existing project financing structures </a:t>
          </a:r>
        </a:p>
      </dgm:t>
    </dgm:pt>
    <dgm:pt modelId="{31FDAC04-89E7-4F9B-98AA-B978F706C40A}" type="sibTrans" cxnId="{09E27483-0AD4-4C10-9C9B-94B05652387A}">
      <dgm:prSet/>
      <dgm:spPr/>
      <dgm:t>
        <a:bodyPr/>
        <a:lstStyle/>
        <a:p>
          <a:endParaRPr lang="en-US"/>
        </a:p>
      </dgm:t>
    </dgm:pt>
    <dgm:pt modelId="{A0EDEE7D-DAA4-4D8D-BD1F-949C000559EE}" type="parTrans" cxnId="{09E27483-0AD4-4C10-9C9B-94B05652387A}">
      <dgm:prSet/>
      <dgm:spPr/>
      <dgm:t>
        <a:bodyPr/>
        <a:lstStyle/>
        <a:p>
          <a:endParaRPr lang="en-US"/>
        </a:p>
      </dgm:t>
    </dgm:pt>
    <dgm:pt modelId="{527A87D8-E141-4B10-A848-99C18A9F7663}" type="pres">
      <dgm:prSet presAssocID="{C93301D5-EFFE-44B8-9094-45094BD17669}" presName="Name0" presStyleCnt="0">
        <dgm:presLayoutVars>
          <dgm:dir/>
          <dgm:animLvl val="lvl"/>
          <dgm:resizeHandles val="exact"/>
        </dgm:presLayoutVars>
      </dgm:prSet>
      <dgm:spPr/>
      <dgm:t>
        <a:bodyPr/>
        <a:lstStyle/>
        <a:p>
          <a:endParaRPr lang="en-US"/>
        </a:p>
      </dgm:t>
    </dgm:pt>
    <dgm:pt modelId="{8E1823B3-5093-462E-8E0A-70392103A862}" type="pres">
      <dgm:prSet presAssocID="{9BD01BAC-C88E-4D64-B71F-A2B56291CAFA}" presName="linNode" presStyleCnt="0"/>
      <dgm:spPr/>
    </dgm:pt>
    <dgm:pt modelId="{E710AE7B-9962-4A10-99BF-C0FB176CB60A}" type="pres">
      <dgm:prSet presAssocID="{9BD01BAC-C88E-4D64-B71F-A2B56291CAFA}" presName="parentText" presStyleLbl="node1" presStyleIdx="0" presStyleCnt="2">
        <dgm:presLayoutVars>
          <dgm:chMax val="1"/>
          <dgm:bulletEnabled val="1"/>
        </dgm:presLayoutVars>
      </dgm:prSet>
      <dgm:spPr/>
      <dgm:t>
        <a:bodyPr/>
        <a:lstStyle/>
        <a:p>
          <a:endParaRPr lang="en-US"/>
        </a:p>
      </dgm:t>
    </dgm:pt>
    <dgm:pt modelId="{44EEEADC-D328-46DA-B962-0E3ACC509243}" type="pres">
      <dgm:prSet presAssocID="{9BD01BAC-C88E-4D64-B71F-A2B56291CAFA}" presName="descendantText" presStyleLbl="alignAccFollowNode1" presStyleIdx="0" presStyleCnt="2">
        <dgm:presLayoutVars>
          <dgm:bulletEnabled val="1"/>
        </dgm:presLayoutVars>
      </dgm:prSet>
      <dgm:spPr/>
      <dgm:t>
        <a:bodyPr/>
        <a:lstStyle/>
        <a:p>
          <a:endParaRPr lang="en-US"/>
        </a:p>
      </dgm:t>
    </dgm:pt>
    <dgm:pt modelId="{8200C3A5-AFE0-4296-B04A-8767AAC0A097}" type="pres">
      <dgm:prSet presAssocID="{6AFAFF6E-9544-4D92-A2DA-FAA911155D3F}" presName="sp" presStyleCnt="0"/>
      <dgm:spPr/>
    </dgm:pt>
    <dgm:pt modelId="{FF7C888E-BF00-4FA4-A4CA-C1EF3D36C40E}" type="pres">
      <dgm:prSet presAssocID="{72C84740-23C2-452A-9E6D-90D14069B273}" presName="linNode" presStyleCnt="0"/>
      <dgm:spPr/>
    </dgm:pt>
    <dgm:pt modelId="{72B64253-1C77-449E-8C8C-2AADD0251EDD}" type="pres">
      <dgm:prSet presAssocID="{72C84740-23C2-452A-9E6D-90D14069B273}" presName="parentText" presStyleLbl="node1" presStyleIdx="1" presStyleCnt="2">
        <dgm:presLayoutVars>
          <dgm:chMax val="1"/>
          <dgm:bulletEnabled val="1"/>
        </dgm:presLayoutVars>
      </dgm:prSet>
      <dgm:spPr/>
      <dgm:t>
        <a:bodyPr/>
        <a:lstStyle/>
        <a:p>
          <a:endParaRPr lang="en-US"/>
        </a:p>
      </dgm:t>
    </dgm:pt>
    <dgm:pt modelId="{DFC5EF3C-A687-4B62-B6E0-4BD72A6A93E0}" type="pres">
      <dgm:prSet presAssocID="{72C84740-23C2-452A-9E6D-90D14069B273}" presName="descendantText" presStyleLbl="alignAccFollowNode1" presStyleIdx="1" presStyleCnt="2">
        <dgm:presLayoutVars>
          <dgm:bulletEnabled val="1"/>
        </dgm:presLayoutVars>
      </dgm:prSet>
      <dgm:spPr/>
      <dgm:t>
        <a:bodyPr/>
        <a:lstStyle/>
        <a:p>
          <a:endParaRPr lang="en-US"/>
        </a:p>
      </dgm:t>
    </dgm:pt>
  </dgm:ptLst>
  <dgm:cxnLst>
    <dgm:cxn modelId="{3E6333E3-A0C1-48CE-9479-BF504BFC4F08}" type="presOf" srcId="{C93301D5-EFFE-44B8-9094-45094BD17669}" destId="{527A87D8-E141-4B10-A848-99C18A9F7663}" srcOrd="0" destOrd="0" presId="urn:microsoft.com/office/officeart/2005/8/layout/vList5"/>
    <dgm:cxn modelId="{BA8ED338-7B7D-4805-8D4E-2758D1950B21}" srcId="{C93301D5-EFFE-44B8-9094-45094BD17669}" destId="{9BD01BAC-C88E-4D64-B71F-A2B56291CAFA}" srcOrd="0" destOrd="0" parTransId="{6A990E48-A5AC-4D87-9A12-A59584238F7F}" sibTransId="{6AFAFF6E-9544-4D92-A2DA-FAA911155D3F}"/>
    <dgm:cxn modelId="{AE881636-F369-4A6A-BF9C-E7CA5C4B14CE}" type="presOf" srcId="{9FD4CC35-E232-4F96-98D5-EFF55C48493F}" destId="{44EEEADC-D328-46DA-B962-0E3ACC509243}" srcOrd="0" destOrd="0" presId="urn:microsoft.com/office/officeart/2005/8/layout/vList5"/>
    <dgm:cxn modelId="{36A5D137-DEE5-4A5F-B4FB-CB3B7794B936}" type="presOf" srcId="{72C84740-23C2-452A-9E6D-90D14069B273}" destId="{72B64253-1C77-449E-8C8C-2AADD0251EDD}" srcOrd="0" destOrd="0" presId="urn:microsoft.com/office/officeart/2005/8/layout/vList5"/>
    <dgm:cxn modelId="{CE6512F4-20D6-4D00-BA69-5D6D195BC78F}" srcId="{C93301D5-EFFE-44B8-9094-45094BD17669}" destId="{72C84740-23C2-452A-9E6D-90D14069B273}" srcOrd="1" destOrd="0" parTransId="{35860C75-6A84-4D93-8054-D262C29FC18A}" sibTransId="{1FB7846E-31BE-4426-ADF7-C01BBDCA4B05}"/>
    <dgm:cxn modelId="{20BD26CE-24B3-4706-9430-B3A949B407A5}" type="presOf" srcId="{9BD01BAC-C88E-4D64-B71F-A2B56291CAFA}" destId="{E710AE7B-9962-4A10-99BF-C0FB176CB60A}" srcOrd="0" destOrd="0" presId="urn:microsoft.com/office/officeart/2005/8/layout/vList5"/>
    <dgm:cxn modelId="{09E27483-0AD4-4C10-9C9B-94B05652387A}" srcId="{72C84740-23C2-452A-9E6D-90D14069B273}" destId="{AD6EFFB7-0FE2-4F9D-8891-881FDE346A23}" srcOrd="0" destOrd="0" parTransId="{A0EDEE7D-DAA4-4D8D-BD1F-949C000559EE}" sibTransId="{31FDAC04-89E7-4F9B-98AA-B978F706C40A}"/>
    <dgm:cxn modelId="{A4D59FBA-370B-4758-8B2E-605B34ED0AE3}" type="presOf" srcId="{AD6EFFB7-0FE2-4F9D-8891-881FDE346A23}" destId="{DFC5EF3C-A687-4B62-B6E0-4BD72A6A93E0}" srcOrd="0" destOrd="0" presId="urn:microsoft.com/office/officeart/2005/8/layout/vList5"/>
    <dgm:cxn modelId="{F88B41ED-DEE3-41EE-BE42-8EDF42BC9991}" srcId="{9BD01BAC-C88E-4D64-B71F-A2B56291CAFA}" destId="{9FD4CC35-E232-4F96-98D5-EFF55C48493F}" srcOrd="0" destOrd="0" parTransId="{94E8EA4F-E7BA-4E98-9640-A8EF229AF10E}" sibTransId="{ABB5A081-C563-43E3-87CD-33D9E38E30E9}"/>
    <dgm:cxn modelId="{609848F9-F671-4826-B240-990BD995F600}" type="presParOf" srcId="{527A87D8-E141-4B10-A848-99C18A9F7663}" destId="{8E1823B3-5093-462E-8E0A-70392103A862}" srcOrd="0" destOrd="0" presId="urn:microsoft.com/office/officeart/2005/8/layout/vList5"/>
    <dgm:cxn modelId="{96E9EC11-3749-4C7D-B8FF-9D6794BE1771}" type="presParOf" srcId="{8E1823B3-5093-462E-8E0A-70392103A862}" destId="{E710AE7B-9962-4A10-99BF-C0FB176CB60A}" srcOrd="0" destOrd="0" presId="urn:microsoft.com/office/officeart/2005/8/layout/vList5"/>
    <dgm:cxn modelId="{E77AEE08-59A3-4D60-8AB8-10725FC694BC}" type="presParOf" srcId="{8E1823B3-5093-462E-8E0A-70392103A862}" destId="{44EEEADC-D328-46DA-B962-0E3ACC509243}" srcOrd="1" destOrd="0" presId="urn:microsoft.com/office/officeart/2005/8/layout/vList5"/>
    <dgm:cxn modelId="{8A3CDD98-1BB6-4EAE-97CD-078D5D309AB0}" type="presParOf" srcId="{527A87D8-E141-4B10-A848-99C18A9F7663}" destId="{8200C3A5-AFE0-4296-B04A-8767AAC0A097}" srcOrd="1" destOrd="0" presId="urn:microsoft.com/office/officeart/2005/8/layout/vList5"/>
    <dgm:cxn modelId="{DC51C689-8B59-4CEB-A2E0-F13C628F13B3}" type="presParOf" srcId="{527A87D8-E141-4B10-A848-99C18A9F7663}" destId="{FF7C888E-BF00-4FA4-A4CA-C1EF3D36C40E}" srcOrd="2" destOrd="0" presId="urn:microsoft.com/office/officeart/2005/8/layout/vList5"/>
    <dgm:cxn modelId="{47769032-87C4-446A-867C-3630B420E6FA}" type="presParOf" srcId="{FF7C888E-BF00-4FA4-A4CA-C1EF3D36C40E}" destId="{72B64253-1C77-449E-8C8C-2AADD0251EDD}" srcOrd="0" destOrd="0" presId="urn:microsoft.com/office/officeart/2005/8/layout/vList5"/>
    <dgm:cxn modelId="{EF2D2651-6250-40BC-A93D-18A6A8D7A467}" type="presParOf" srcId="{FF7C888E-BF00-4FA4-A4CA-C1EF3D36C40E}" destId="{DFC5EF3C-A687-4B62-B6E0-4BD72A6A93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E6FC70-21F4-42E1-9D4C-1595018CBC2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2DF05EE-D284-47A5-965A-9982D51F68A8}">
      <dgm:prSet phldrT="[Text]"/>
      <dgm:spPr/>
      <dgm:t>
        <a:bodyPr/>
        <a:lstStyle/>
        <a:p>
          <a:r>
            <a:rPr lang="en-US" dirty="0" smtClean="0"/>
            <a:t>Energy Basics</a:t>
          </a:r>
          <a:endParaRPr lang="en-US" dirty="0"/>
        </a:p>
      </dgm:t>
    </dgm:pt>
    <dgm:pt modelId="{62813798-03FE-40D2-BD62-8EE22468F669}" type="parTrans" cxnId="{2A048C20-758E-44C0-8697-DB07A108D4C1}">
      <dgm:prSet/>
      <dgm:spPr/>
      <dgm:t>
        <a:bodyPr/>
        <a:lstStyle/>
        <a:p>
          <a:endParaRPr lang="en-US"/>
        </a:p>
      </dgm:t>
    </dgm:pt>
    <dgm:pt modelId="{F5B7AF94-FCE8-4455-96C7-DB885758A7F6}" type="sibTrans" cxnId="{2A048C20-758E-44C0-8697-DB07A108D4C1}">
      <dgm:prSet/>
      <dgm:spPr/>
      <dgm:t>
        <a:bodyPr/>
        <a:lstStyle/>
        <a:p>
          <a:endParaRPr lang="en-US"/>
        </a:p>
      </dgm:t>
    </dgm:pt>
    <dgm:pt modelId="{EC6293F5-AB43-4AD0-AF9F-615A64843D61}">
      <dgm:prSet phldrT="[Text]"/>
      <dgm:spPr/>
      <dgm:t>
        <a:bodyPr/>
        <a:lstStyle/>
        <a:p>
          <a:r>
            <a:rPr lang="en-US" dirty="0" smtClean="0"/>
            <a:t>Assessing Energy Resources</a:t>
          </a:r>
          <a:endParaRPr lang="en-US" dirty="0"/>
        </a:p>
      </dgm:t>
    </dgm:pt>
    <dgm:pt modelId="{0DFB4CE7-5E48-444A-A282-46FFA307FDA6}" type="parTrans" cxnId="{77C674BA-4435-4D46-A06F-E7E4F409C158}">
      <dgm:prSet/>
      <dgm:spPr/>
      <dgm:t>
        <a:bodyPr/>
        <a:lstStyle/>
        <a:p>
          <a:endParaRPr lang="en-US"/>
        </a:p>
      </dgm:t>
    </dgm:pt>
    <dgm:pt modelId="{F20D4E5E-DFC8-4D76-BB1C-7F0E296E56C6}" type="sibTrans" cxnId="{77C674BA-4435-4D46-A06F-E7E4F409C158}">
      <dgm:prSet/>
      <dgm:spPr/>
      <dgm:t>
        <a:bodyPr/>
        <a:lstStyle/>
        <a:p>
          <a:endParaRPr lang="en-US"/>
        </a:p>
      </dgm:t>
    </dgm:pt>
    <dgm:pt modelId="{F980958B-8409-4BF0-A387-1E6BC6D35066}">
      <dgm:prSet phldrT="[Text]"/>
      <dgm:spPr/>
      <dgm:t>
        <a:bodyPr/>
        <a:lstStyle/>
        <a:p>
          <a:r>
            <a:rPr lang="en-US" dirty="0" smtClean="0"/>
            <a:t>Electricity Grid Basics</a:t>
          </a:r>
          <a:endParaRPr lang="en-US" dirty="0"/>
        </a:p>
      </dgm:t>
    </dgm:pt>
    <dgm:pt modelId="{8899C711-02B7-4440-A83C-88FCBC0183C9}" type="parTrans" cxnId="{33DFA246-6E10-4DBD-9357-5B23CA902264}">
      <dgm:prSet/>
      <dgm:spPr/>
      <dgm:t>
        <a:bodyPr/>
        <a:lstStyle/>
        <a:p>
          <a:endParaRPr lang="en-US"/>
        </a:p>
      </dgm:t>
    </dgm:pt>
    <dgm:pt modelId="{F4720C40-E3F4-43CF-99FF-B2A286F42710}" type="sibTrans" cxnId="{33DFA246-6E10-4DBD-9357-5B23CA902264}">
      <dgm:prSet/>
      <dgm:spPr/>
      <dgm:t>
        <a:bodyPr/>
        <a:lstStyle/>
        <a:p>
          <a:endParaRPr lang="en-US"/>
        </a:p>
      </dgm:t>
    </dgm:pt>
    <dgm:pt modelId="{85D11F6C-855B-4B02-B8D4-CF0719EA395D}">
      <dgm:prSet phldrT="[Text]"/>
      <dgm:spPr/>
      <dgm:t>
        <a:bodyPr/>
        <a:lstStyle/>
        <a:p>
          <a:r>
            <a:rPr lang="en-US" dirty="0" smtClean="0"/>
            <a:t>Renewable Energy Technology Options</a:t>
          </a:r>
          <a:endParaRPr lang="en-US" dirty="0"/>
        </a:p>
      </dgm:t>
    </dgm:pt>
    <dgm:pt modelId="{2C499DA6-A1B4-4545-9F80-154BB4234AA3}" type="parTrans" cxnId="{F0DE6F08-BD43-4035-B6D4-7DC832A8F686}">
      <dgm:prSet/>
      <dgm:spPr/>
      <dgm:t>
        <a:bodyPr/>
        <a:lstStyle/>
        <a:p>
          <a:endParaRPr lang="en-US"/>
        </a:p>
      </dgm:t>
    </dgm:pt>
    <dgm:pt modelId="{1C0D9D1C-EC4C-4848-BE47-9D64DC29D646}" type="sibTrans" cxnId="{F0DE6F08-BD43-4035-B6D4-7DC832A8F686}">
      <dgm:prSet/>
      <dgm:spPr/>
      <dgm:t>
        <a:bodyPr/>
        <a:lstStyle/>
        <a:p>
          <a:endParaRPr lang="en-US"/>
        </a:p>
      </dgm:t>
    </dgm:pt>
    <dgm:pt modelId="{0CF574CF-9C0E-45AE-A592-6EF22D60A6C4}">
      <dgm:prSet phldrT="[Text]"/>
      <dgm:spPr/>
      <dgm:t>
        <a:bodyPr/>
        <a:lstStyle/>
        <a:p>
          <a:r>
            <a:rPr lang="en-US" dirty="0" smtClean="0"/>
            <a:t>Biomass</a:t>
          </a:r>
          <a:endParaRPr lang="en-US" dirty="0"/>
        </a:p>
      </dgm:t>
    </dgm:pt>
    <dgm:pt modelId="{D94FBC7B-52BE-4F2C-9F06-D09844960673}" type="parTrans" cxnId="{FE547470-3996-4BA9-9800-846D0251BAFC}">
      <dgm:prSet/>
      <dgm:spPr/>
      <dgm:t>
        <a:bodyPr/>
        <a:lstStyle/>
        <a:p>
          <a:endParaRPr lang="en-US"/>
        </a:p>
      </dgm:t>
    </dgm:pt>
    <dgm:pt modelId="{E5D590E2-40A6-4212-A72D-BAB717DB7B98}" type="sibTrans" cxnId="{FE547470-3996-4BA9-9800-846D0251BAFC}">
      <dgm:prSet/>
      <dgm:spPr/>
      <dgm:t>
        <a:bodyPr/>
        <a:lstStyle/>
        <a:p>
          <a:endParaRPr lang="en-US"/>
        </a:p>
      </dgm:t>
    </dgm:pt>
    <dgm:pt modelId="{D1F7472C-C460-4D9F-92FC-74AC26CAA790}">
      <dgm:prSet phldrT="[Text]"/>
      <dgm:spPr/>
      <dgm:t>
        <a:bodyPr/>
        <a:lstStyle/>
        <a:p>
          <a:r>
            <a:rPr lang="en-US" dirty="0" smtClean="0"/>
            <a:t>Strategic Energy Planning</a:t>
          </a:r>
          <a:endParaRPr lang="en-US" dirty="0"/>
        </a:p>
      </dgm:t>
    </dgm:pt>
    <dgm:pt modelId="{DFDED2CF-50BA-4B66-9FFD-3514C9225CFE}" type="parTrans" cxnId="{9385178C-55AA-44D4-93D4-42790BF252C3}">
      <dgm:prSet/>
      <dgm:spPr/>
      <dgm:t>
        <a:bodyPr/>
        <a:lstStyle/>
        <a:p>
          <a:endParaRPr lang="en-US"/>
        </a:p>
      </dgm:t>
    </dgm:pt>
    <dgm:pt modelId="{2E461133-80E4-4640-A887-7D7157E0DACA}" type="sibTrans" cxnId="{9385178C-55AA-44D4-93D4-42790BF252C3}">
      <dgm:prSet/>
      <dgm:spPr/>
      <dgm:t>
        <a:bodyPr/>
        <a:lstStyle/>
        <a:p>
          <a:endParaRPr lang="en-US"/>
        </a:p>
      </dgm:t>
    </dgm:pt>
    <dgm:pt modelId="{7AE36F0F-0187-476F-BF8A-43DAC49D5B94}">
      <dgm:prSet phldrT="[Text]"/>
      <dgm:spPr/>
      <dgm:t>
        <a:bodyPr/>
        <a:lstStyle/>
        <a:p>
          <a:r>
            <a:rPr lang="en-US" dirty="0" smtClean="0"/>
            <a:t>Wind</a:t>
          </a:r>
          <a:endParaRPr lang="en-US" dirty="0"/>
        </a:p>
      </dgm:t>
    </dgm:pt>
    <dgm:pt modelId="{203DF148-775B-448A-A916-914AE6F42521}" type="parTrans" cxnId="{5BA7EFF0-CBB1-4AFB-BD92-7290A6FBE14A}">
      <dgm:prSet/>
      <dgm:spPr/>
      <dgm:t>
        <a:bodyPr/>
        <a:lstStyle/>
        <a:p>
          <a:endParaRPr lang="en-US"/>
        </a:p>
      </dgm:t>
    </dgm:pt>
    <dgm:pt modelId="{C88C26A2-7F59-4314-B802-7E12E2E91A62}" type="sibTrans" cxnId="{5BA7EFF0-CBB1-4AFB-BD92-7290A6FBE14A}">
      <dgm:prSet/>
      <dgm:spPr/>
      <dgm:t>
        <a:bodyPr/>
        <a:lstStyle/>
        <a:p>
          <a:endParaRPr lang="en-US"/>
        </a:p>
      </dgm:t>
    </dgm:pt>
    <dgm:pt modelId="{7A6F9431-0022-4699-BA4A-344A7190EF22}">
      <dgm:prSet phldrT="[Text]"/>
      <dgm:spPr/>
      <dgm:t>
        <a:bodyPr/>
        <a:lstStyle/>
        <a:p>
          <a:r>
            <a:rPr lang="en-US" dirty="0" smtClean="0"/>
            <a:t>Solar</a:t>
          </a:r>
          <a:endParaRPr lang="en-US" dirty="0"/>
        </a:p>
      </dgm:t>
    </dgm:pt>
    <dgm:pt modelId="{F584257B-DB2C-4888-8275-2F00CE39AD6A}" type="parTrans" cxnId="{901D13E3-A27E-4BD2-AC53-B209A9F144B9}">
      <dgm:prSet/>
      <dgm:spPr/>
      <dgm:t>
        <a:bodyPr/>
        <a:lstStyle/>
        <a:p>
          <a:endParaRPr lang="en-US"/>
        </a:p>
      </dgm:t>
    </dgm:pt>
    <dgm:pt modelId="{A161A6AD-9946-4A08-8E11-93F467BA101E}" type="sibTrans" cxnId="{901D13E3-A27E-4BD2-AC53-B209A9F144B9}">
      <dgm:prSet/>
      <dgm:spPr/>
      <dgm:t>
        <a:bodyPr/>
        <a:lstStyle/>
        <a:p>
          <a:endParaRPr lang="en-US"/>
        </a:p>
      </dgm:t>
    </dgm:pt>
    <dgm:pt modelId="{40DD1984-219A-42A2-BA18-152B53439132}">
      <dgm:prSet phldrT="[Text]"/>
      <dgm:spPr/>
      <dgm:t>
        <a:bodyPr/>
        <a:lstStyle/>
        <a:p>
          <a:r>
            <a:rPr lang="en-US" dirty="0" smtClean="0"/>
            <a:t>Geothermal</a:t>
          </a:r>
          <a:endParaRPr lang="en-US" dirty="0"/>
        </a:p>
      </dgm:t>
    </dgm:pt>
    <dgm:pt modelId="{FA1AB753-35DA-45ED-87B2-98AF4C201A9F}" type="parTrans" cxnId="{EE793313-7B60-4372-9308-498B2E011EA7}">
      <dgm:prSet/>
      <dgm:spPr/>
      <dgm:t>
        <a:bodyPr/>
        <a:lstStyle/>
        <a:p>
          <a:endParaRPr lang="en-US"/>
        </a:p>
      </dgm:t>
    </dgm:pt>
    <dgm:pt modelId="{F931D595-0AA4-4C24-B315-2210348454D3}" type="sibTrans" cxnId="{EE793313-7B60-4372-9308-498B2E011EA7}">
      <dgm:prSet/>
      <dgm:spPr/>
      <dgm:t>
        <a:bodyPr/>
        <a:lstStyle/>
        <a:p>
          <a:endParaRPr lang="en-US"/>
        </a:p>
      </dgm:t>
    </dgm:pt>
    <dgm:pt modelId="{D771BEDB-B45C-49BE-A6BD-866EF9A15A5A}">
      <dgm:prSet phldrT="[Text]"/>
      <dgm:spPr/>
      <dgm:t>
        <a:bodyPr/>
        <a:lstStyle/>
        <a:p>
          <a:r>
            <a:rPr lang="en-US" dirty="0" smtClean="0"/>
            <a:t>Hydroelectric</a:t>
          </a:r>
          <a:endParaRPr lang="en-US" dirty="0"/>
        </a:p>
      </dgm:t>
    </dgm:pt>
    <dgm:pt modelId="{DCB6538E-B8B1-4FC8-9376-46A655B91995}" type="parTrans" cxnId="{3644088D-19A8-44EF-8E7D-1E2C5D0A8545}">
      <dgm:prSet/>
      <dgm:spPr/>
      <dgm:t>
        <a:bodyPr/>
        <a:lstStyle/>
        <a:p>
          <a:endParaRPr lang="en-US"/>
        </a:p>
      </dgm:t>
    </dgm:pt>
    <dgm:pt modelId="{0BA220A9-2843-4F0A-A7CD-9813174926A1}" type="sibTrans" cxnId="{3644088D-19A8-44EF-8E7D-1E2C5D0A8545}">
      <dgm:prSet/>
      <dgm:spPr/>
      <dgm:t>
        <a:bodyPr/>
        <a:lstStyle/>
        <a:p>
          <a:endParaRPr lang="en-US"/>
        </a:p>
      </dgm:t>
    </dgm:pt>
    <dgm:pt modelId="{B9BFD427-55B9-46A9-88A2-3B9A3516C87B}">
      <dgm:prSet phldrT="[Text]"/>
      <dgm:spPr/>
      <dgm:t>
        <a:bodyPr/>
        <a:lstStyle/>
        <a:p>
          <a:r>
            <a:rPr lang="en-US" dirty="0" smtClean="0"/>
            <a:t>Building Heat &amp; Hot Water</a:t>
          </a:r>
          <a:endParaRPr lang="en-US" dirty="0"/>
        </a:p>
      </dgm:t>
    </dgm:pt>
    <dgm:pt modelId="{27C1C7D5-F4B5-4C9E-A2C2-DBF19756A31D}" type="parTrans" cxnId="{BC1AC58E-3958-4E32-814D-6C60F9341CE7}">
      <dgm:prSet/>
      <dgm:spPr/>
      <dgm:t>
        <a:bodyPr/>
        <a:lstStyle/>
        <a:p>
          <a:endParaRPr lang="en-US"/>
        </a:p>
      </dgm:t>
    </dgm:pt>
    <dgm:pt modelId="{E29E47A4-CEEF-4AD0-B780-D6CB627F6FB3}" type="sibTrans" cxnId="{BC1AC58E-3958-4E32-814D-6C60F9341CE7}">
      <dgm:prSet/>
      <dgm:spPr/>
      <dgm:t>
        <a:bodyPr/>
        <a:lstStyle/>
        <a:p>
          <a:endParaRPr lang="en-US"/>
        </a:p>
      </dgm:t>
    </dgm:pt>
    <dgm:pt modelId="{2DD986BE-84DB-445F-AF68-3A0179E6B54B}" type="pres">
      <dgm:prSet presAssocID="{93E6FC70-21F4-42E1-9D4C-1595018CBC2D}" presName="theList" presStyleCnt="0">
        <dgm:presLayoutVars>
          <dgm:dir/>
          <dgm:animLvl val="lvl"/>
          <dgm:resizeHandles val="exact"/>
        </dgm:presLayoutVars>
      </dgm:prSet>
      <dgm:spPr/>
      <dgm:t>
        <a:bodyPr/>
        <a:lstStyle/>
        <a:p>
          <a:endParaRPr lang="en-US"/>
        </a:p>
      </dgm:t>
    </dgm:pt>
    <dgm:pt modelId="{180DD22C-FC81-4CAA-848D-1388A44D7101}" type="pres">
      <dgm:prSet presAssocID="{52DF05EE-D284-47A5-965A-9982D51F68A8}" presName="compNode" presStyleCnt="0"/>
      <dgm:spPr/>
    </dgm:pt>
    <dgm:pt modelId="{F7015E65-C935-4B25-832E-B443E93A8654}" type="pres">
      <dgm:prSet presAssocID="{52DF05EE-D284-47A5-965A-9982D51F68A8}" presName="aNode" presStyleLbl="bgShp" presStyleIdx="0" presStyleCnt="2"/>
      <dgm:spPr/>
      <dgm:t>
        <a:bodyPr/>
        <a:lstStyle/>
        <a:p>
          <a:endParaRPr lang="en-US"/>
        </a:p>
      </dgm:t>
    </dgm:pt>
    <dgm:pt modelId="{BE30CC37-7EA5-4940-A10B-D6AD2E0BE176}" type="pres">
      <dgm:prSet presAssocID="{52DF05EE-D284-47A5-965A-9982D51F68A8}" presName="textNode" presStyleLbl="bgShp" presStyleIdx="0" presStyleCnt="2"/>
      <dgm:spPr/>
      <dgm:t>
        <a:bodyPr/>
        <a:lstStyle/>
        <a:p>
          <a:endParaRPr lang="en-US"/>
        </a:p>
      </dgm:t>
    </dgm:pt>
    <dgm:pt modelId="{14B4DF93-7662-4F00-9EA9-D4C9E31540A8}" type="pres">
      <dgm:prSet presAssocID="{52DF05EE-D284-47A5-965A-9982D51F68A8}" presName="compChildNode" presStyleCnt="0"/>
      <dgm:spPr/>
    </dgm:pt>
    <dgm:pt modelId="{4D3DD83C-887A-410C-9C75-A745020F5B80}" type="pres">
      <dgm:prSet presAssocID="{52DF05EE-D284-47A5-965A-9982D51F68A8}" presName="theInnerList" presStyleCnt="0"/>
      <dgm:spPr/>
    </dgm:pt>
    <dgm:pt modelId="{634509BC-BAF2-429D-9DC5-CBC59C2F6878}" type="pres">
      <dgm:prSet presAssocID="{EC6293F5-AB43-4AD0-AF9F-615A64843D61}" presName="childNode" presStyleLbl="node1" presStyleIdx="0" presStyleCnt="9">
        <dgm:presLayoutVars>
          <dgm:bulletEnabled val="1"/>
        </dgm:presLayoutVars>
      </dgm:prSet>
      <dgm:spPr/>
      <dgm:t>
        <a:bodyPr/>
        <a:lstStyle/>
        <a:p>
          <a:endParaRPr lang="en-US"/>
        </a:p>
      </dgm:t>
    </dgm:pt>
    <dgm:pt modelId="{E5A68A8F-29FD-41D6-B8DD-C15FEE118465}" type="pres">
      <dgm:prSet presAssocID="{EC6293F5-AB43-4AD0-AF9F-615A64843D61}" presName="aSpace2" presStyleCnt="0"/>
      <dgm:spPr/>
    </dgm:pt>
    <dgm:pt modelId="{6B9FC059-07B8-493F-973E-BE9928E61F32}" type="pres">
      <dgm:prSet presAssocID="{F980958B-8409-4BF0-A387-1E6BC6D35066}" presName="childNode" presStyleLbl="node1" presStyleIdx="1" presStyleCnt="9">
        <dgm:presLayoutVars>
          <dgm:bulletEnabled val="1"/>
        </dgm:presLayoutVars>
      </dgm:prSet>
      <dgm:spPr/>
      <dgm:t>
        <a:bodyPr/>
        <a:lstStyle/>
        <a:p>
          <a:endParaRPr lang="en-US"/>
        </a:p>
      </dgm:t>
    </dgm:pt>
    <dgm:pt modelId="{A36E0F4C-3C1D-4F1B-BA33-93A4D6768EA3}" type="pres">
      <dgm:prSet presAssocID="{F980958B-8409-4BF0-A387-1E6BC6D35066}" presName="aSpace2" presStyleCnt="0"/>
      <dgm:spPr/>
    </dgm:pt>
    <dgm:pt modelId="{66D22513-EBBE-4983-897C-1075D8FD742E}" type="pres">
      <dgm:prSet presAssocID="{D1F7472C-C460-4D9F-92FC-74AC26CAA790}" presName="childNode" presStyleLbl="node1" presStyleIdx="2" presStyleCnt="9">
        <dgm:presLayoutVars>
          <dgm:bulletEnabled val="1"/>
        </dgm:presLayoutVars>
      </dgm:prSet>
      <dgm:spPr/>
      <dgm:t>
        <a:bodyPr/>
        <a:lstStyle/>
        <a:p>
          <a:endParaRPr lang="en-US"/>
        </a:p>
      </dgm:t>
    </dgm:pt>
    <dgm:pt modelId="{8E618BC6-00AC-4B5A-BDF5-ACC7F220C0B0}" type="pres">
      <dgm:prSet presAssocID="{52DF05EE-D284-47A5-965A-9982D51F68A8}" presName="aSpace" presStyleCnt="0"/>
      <dgm:spPr/>
    </dgm:pt>
    <dgm:pt modelId="{814228A8-A627-4E58-A404-93422D0CFACB}" type="pres">
      <dgm:prSet presAssocID="{85D11F6C-855B-4B02-B8D4-CF0719EA395D}" presName="compNode" presStyleCnt="0"/>
      <dgm:spPr/>
    </dgm:pt>
    <dgm:pt modelId="{BCFCA317-775D-49CF-A9ED-E9E87632FD60}" type="pres">
      <dgm:prSet presAssocID="{85D11F6C-855B-4B02-B8D4-CF0719EA395D}" presName="aNode" presStyleLbl="bgShp" presStyleIdx="1" presStyleCnt="2"/>
      <dgm:spPr/>
      <dgm:t>
        <a:bodyPr/>
        <a:lstStyle/>
        <a:p>
          <a:endParaRPr lang="en-US"/>
        </a:p>
      </dgm:t>
    </dgm:pt>
    <dgm:pt modelId="{784C3104-B31F-489E-A525-8D2320508973}" type="pres">
      <dgm:prSet presAssocID="{85D11F6C-855B-4B02-B8D4-CF0719EA395D}" presName="textNode" presStyleLbl="bgShp" presStyleIdx="1" presStyleCnt="2"/>
      <dgm:spPr/>
      <dgm:t>
        <a:bodyPr/>
        <a:lstStyle/>
        <a:p>
          <a:endParaRPr lang="en-US"/>
        </a:p>
      </dgm:t>
    </dgm:pt>
    <dgm:pt modelId="{E8C9DADD-3E57-425B-94FD-C801085CB35D}" type="pres">
      <dgm:prSet presAssocID="{85D11F6C-855B-4B02-B8D4-CF0719EA395D}" presName="compChildNode" presStyleCnt="0"/>
      <dgm:spPr/>
    </dgm:pt>
    <dgm:pt modelId="{BB7B6819-8622-477E-AFFB-5965F109E492}" type="pres">
      <dgm:prSet presAssocID="{85D11F6C-855B-4B02-B8D4-CF0719EA395D}" presName="theInnerList" presStyleCnt="0"/>
      <dgm:spPr/>
    </dgm:pt>
    <dgm:pt modelId="{18415A3B-FA83-497E-8231-5259CFA3C03D}" type="pres">
      <dgm:prSet presAssocID="{0CF574CF-9C0E-45AE-A592-6EF22D60A6C4}" presName="childNode" presStyleLbl="node1" presStyleIdx="3" presStyleCnt="9">
        <dgm:presLayoutVars>
          <dgm:bulletEnabled val="1"/>
        </dgm:presLayoutVars>
      </dgm:prSet>
      <dgm:spPr/>
      <dgm:t>
        <a:bodyPr/>
        <a:lstStyle/>
        <a:p>
          <a:endParaRPr lang="en-US"/>
        </a:p>
      </dgm:t>
    </dgm:pt>
    <dgm:pt modelId="{1716F1D3-5FA3-4CCB-BF5C-FA498399795C}" type="pres">
      <dgm:prSet presAssocID="{0CF574CF-9C0E-45AE-A592-6EF22D60A6C4}" presName="aSpace2" presStyleCnt="0"/>
      <dgm:spPr/>
    </dgm:pt>
    <dgm:pt modelId="{DB2BE9A7-9F8E-4D5E-8200-E6A5E2A8921A}" type="pres">
      <dgm:prSet presAssocID="{B9BFD427-55B9-46A9-88A2-3B9A3516C87B}" presName="childNode" presStyleLbl="node1" presStyleIdx="4" presStyleCnt="9">
        <dgm:presLayoutVars>
          <dgm:bulletEnabled val="1"/>
        </dgm:presLayoutVars>
      </dgm:prSet>
      <dgm:spPr/>
      <dgm:t>
        <a:bodyPr/>
        <a:lstStyle/>
        <a:p>
          <a:endParaRPr lang="en-US"/>
        </a:p>
      </dgm:t>
    </dgm:pt>
    <dgm:pt modelId="{968A640F-0299-46E7-A562-8B76E9275A51}" type="pres">
      <dgm:prSet presAssocID="{B9BFD427-55B9-46A9-88A2-3B9A3516C87B}" presName="aSpace2" presStyleCnt="0"/>
      <dgm:spPr/>
    </dgm:pt>
    <dgm:pt modelId="{6144C6D2-6A12-4402-B3E5-D0EB2F61F7EE}" type="pres">
      <dgm:prSet presAssocID="{40DD1984-219A-42A2-BA18-152B53439132}" presName="childNode" presStyleLbl="node1" presStyleIdx="5" presStyleCnt="9">
        <dgm:presLayoutVars>
          <dgm:bulletEnabled val="1"/>
        </dgm:presLayoutVars>
      </dgm:prSet>
      <dgm:spPr/>
      <dgm:t>
        <a:bodyPr/>
        <a:lstStyle/>
        <a:p>
          <a:endParaRPr lang="en-US"/>
        </a:p>
      </dgm:t>
    </dgm:pt>
    <dgm:pt modelId="{704C80AF-648D-4F23-94A4-A299FDD73DE2}" type="pres">
      <dgm:prSet presAssocID="{40DD1984-219A-42A2-BA18-152B53439132}" presName="aSpace2" presStyleCnt="0"/>
      <dgm:spPr/>
    </dgm:pt>
    <dgm:pt modelId="{2389D04A-BE6F-4069-881C-1E10ABDAA21B}" type="pres">
      <dgm:prSet presAssocID="{D771BEDB-B45C-49BE-A6BD-866EF9A15A5A}" presName="childNode" presStyleLbl="node1" presStyleIdx="6" presStyleCnt="9">
        <dgm:presLayoutVars>
          <dgm:bulletEnabled val="1"/>
        </dgm:presLayoutVars>
      </dgm:prSet>
      <dgm:spPr/>
      <dgm:t>
        <a:bodyPr/>
        <a:lstStyle/>
        <a:p>
          <a:endParaRPr lang="en-US"/>
        </a:p>
      </dgm:t>
    </dgm:pt>
    <dgm:pt modelId="{3AEB367E-68C5-4F01-A6C8-3447ED3A068C}" type="pres">
      <dgm:prSet presAssocID="{D771BEDB-B45C-49BE-A6BD-866EF9A15A5A}" presName="aSpace2" presStyleCnt="0"/>
      <dgm:spPr/>
    </dgm:pt>
    <dgm:pt modelId="{7549E5CD-69E6-40FF-A89F-6842E1D75B25}" type="pres">
      <dgm:prSet presAssocID="{7A6F9431-0022-4699-BA4A-344A7190EF22}" presName="childNode" presStyleLbl="node1" presStyleIdx="7" presStyleCnt="9">
        <dgm:presLayoutVars>
          <dgm:bulletEnabled val="1"/>
        </dgm:presLayoutVars>
      </dgm:prSet>
      <dgm:spPr/>
      <dgm:t>
        <a:bodyPr/>
        <a:lstStyle/>
        <a:p>
          <a:endParaRPr lang="en-US"/>
        </a:p>
      </dgm:t>
    </dgm:pt>
    <dgm:pt modelId="{FF05BA81-402F-453B-B2EA-F0AD8934BBA2}" type="pres">
      <dgm:prSet presAssocID="{7A6F9431-0022-4699-BA4A-344A7190EF22}" presName="aSpace2" presStyleCnt="0"/>
      <dgm:spPr/>
    </dgm:pt>
    <dgm:pt modelId="{F02AA32D-8F15-4D38-9C06-92D23BDC861B}" type="pres">
      <dgm:prSet presAssocID="{7AE36F0F-0187-476F-BF8A-43DAC49D5B94}" presName="childNode" presStyleLbl="node1" presStyleIdx="8" presStyleCnt="9">
        <dgm:presLayoutVars>
          <dgm:bulletEnabled val="1"/>
        </dgm:presLayoutVars>
      </dgm:prSet>
      <dgm:spPr/>
      <dgm:t>
        <a:bodyPr/>
        <a:lstStyle/>
        <a:p>
          <a:endParaRPr lang="en-US"/>
        </a:p>
      </dgm:t>
    </dgm:pt>
  </dgm:ptLst>
  <dgm:cxnLst>
    <dgm:cxn modelId="{22592095-8BDF-4F22-8DC2-D800D56AC9BC}" type="presOf" srcId="{7A6F9431-0022-4699-BA4A-344A7190EF22}" destId="{7549E5CD-69E6-40FF-A89F-6842E1D75B25}" srcOrd="0" destOrd="0" presId="urn:microsoft.com/office/officeart/2005/8/layout/lProcess2"/>
    <dgm:cxn modelId="{5D0D0F1F-AC3D-4E1C-9D79-E1D8B44D1C26}" type="presOf" srcId="{D1F7472C-C460-4D9F-92FC-74AC26CAA790}" destId="{66D22513-EBBE-4983-897C-1075D8FD742E}" srcOrd="0" destOrd="0" presId="urn:microsoft.com/office/officeart/2005/8/layout/lProcess2"/>
    <dgm:cxn modelId="{FCC06E69-5F0D-4029-B77D-925C8FEEFE21}" type="presOf" srcId="{93E6FC70-21F4-42E1-9D4C-1595018CBC2D}" destId="{2DD986BE-84DB-445F-AF68-3A0179E6B54B}" srcOrd="0" destOrd="0" presId="urn:microsoft.com/office/officeart/2005/8/layout/lProcess2"/>
    <dgm:cxn modelId="{190E054B-2AEC-4E44-ABF1-6515213E4E4E}" type="presOf" srcId="{85D11F6C-855B-4B02-B8D4-CF0719EA395D}" destId="{BCFCA317-775D-49CF-A9ED-E9E87632FD60}" srcOrd="0" destOrd="0" presId="urn:microsoft.com/office/officeart/2005/8/layout/lProcess2"/>
    <dgm:cxn modelId="{33DFA246-6E10-4DBD-9357-5B23CA902264}" srcId="{52DF05EE-D284-47A5-965A-9982D51F68A8}" destId="{F980958B-8409-4BF0-A387-1E6BC6D35066}" srcOrd="1" destOrd="0" parTransId="{8899C711-02B7-4440-A83C-88FCBC0183C9}" sibTransId="{F4720C40-E3F4-43CF-99FF-B2A286F42710}"/>
    <dgm:cxn modelId="{CD581F10-5642-458F-8A2D-6BE804F21F37}" type="presOf" srcId="{EC6293F5-AB43-4AD0-AF9F-615A64843D61}" destId="{634509BC-BAF2-429D-9DC5-CBC59C2F6878}" srcOrd="0" destOrd="0" presId="urn:microsoft.com/office/officeart/2005/8/layout/lProcess2"/>
    <dgm:cxn modelId="{DD43EC42-AC47-4444-BACB-7DE67D536EB6}" type="presOf" srcId="{85D11F6C-855B-4B02-B8D4-CF0719EA395D}" destId="{784C3104-B31F-489E-A525-8D2320508973}" srcOrd="1" destOrd="0" presId="urn:microsoft.com/office/officeart/2005/8/layout/lProcess2"/>
    <dgm:cxn modelId="{8E1FEC48-3BEA-4EE4-9568-523C4E89DAC1}" type="presOf" srcId="{B9BFD427-55B9-46A9-88A2-3B9A3516C87B}" destId="{DB2BE9A7-9F8E-4D5E-8200-E6A5E2A8921A}" srcOrd="0" destOrd="0" presId="urn:microsoft.com/office/officeart/2005/8/layout/lProcess2"/>
    <dgm:cxn modelId="{2416F531-CE18-4C03-A776-260BDD870907}" type="presOf" srcId="{0CF574CF-9C0E-45AE-A592-6EF22D60A6C4}" destId="{18415A3B-FA83-497E-8231-5259CFA3C03D}" srcOrd="0" destOrd="0" presId="urn:microsoft.com/office/officeart/2005/8/layout/lProcess2"/>
    <dgm:cxn modelId="{77C674BA-4435-4D46-A06F-E7E4F409C158}" srcId="{52DF05EE-D284-47A5-965A-9982D51F68A8}" destId="{EC6293F5-AB43-4AD0-AF9F-615A64843D61}" srcOrd="0" destOrd="0" parTransId="{0DFB4CE7-5E48-444A-A282-46FFA307FDA6}" sibTransId="{F20D4E5E-DFC8-4D76-BB1C-7F0E296E56C6}"/>
    <dgm:cxn modelId="{459C382A-C915-42E0-A50B-6CB942F0B1C1}" type="presOf" srcId="{D771BEDB-B45C-49BE-A6BD-866EF9A15A5A}" destId="{2389D04A-BE6F-4069-881C-1E10ABDAA21B}" srcOrd="0" destOrd="0" presId="urn:microsoft.com/office/officeart/2005/8/layout/lProcess2"/>
    <dgm:cxn modelId="{2A062996-94C4-42CC-BC37-CB9A690DB547}" type="presOf" srcId="{52DF05EE-D284-47A5-965A-9982D51F68A8}" destId="{BE30CC37-7EA5-4940-A10B-D6AD2E0BE176}" srcOrd="1" destOrd="0" presId="urn:microsoft.com/office/officeart/2005/8/layout/lProcess2"/>
    <dgm:cxn modelId="{5BA7EFF0-CBB1-4AFB-BD92-7290A6FBE14A}" srcId="{85D11F6C-855B-4B02-B8D4-CF0719EA395D}" destId="{7AE36F0F-0187-476F-BF8A-43DAC49D5B94}" srcOrd="5" destOrd="0" parTransId="{203DF148-775B-448A-A916-914AE6F42521}" sibTransId="{C88C26A2-7F59-4314-B802-7E12E2E91A62}"/>
    <dgm:cxn modelId="{78880151-222E-4F54-955A-948688C82B7D}" type="presOf" srcId="{F980958B-8409-4BF0-A387-1E6BC6D35066}" destId="{6B9FC059-07B8-493F-973E-BE9928E61F32}" srcOrd="0" destOrd="0" presId="urn:microsoft.com/office/officeart/2005/8/layout/lProcess2"/>
    <dgm:cxn modelId="{901D13E3-A27E-4BD2-AC53-B209A9F144B9}" srcId="{85D11F6C-855B-4B02-B8D4-CF0719EA395D}" destId="{7A6F9431-0022-4699-BA4A-344A7190EF22}" srcOrd="4" destOrd="0" parTransId="{F584257B-DB2C-4888-8275-2F00CE39AD6A}" sibTransId="{A161A6AD-9946-4A08-8E11-93F467BA101E}"/>
    <dgm:cxn modelId="{9385178C-55AA-44D4-93D4-42790BF252C3}" srcId="{52DF05EE-D284-47A5-965A-9982D51F68A8}" destId="{D1F7472C-C460-4D9F-92FC-74AC26CAA790}" srcOrd="2" destOrd="0" parTransId="{DFDED2CF-50BA-4B66-9FFD-3514C9225CFE}" sibTransId="{2E461133-80E4-4640-A887-7D7157E0DACA}"/>
    <dgm:cxn modelId="{6FE65D86-673A-437F-A189-C0AAA40E5E1A}" type="presOf" srcId="{40DD1984-219A-42A2-BA18-152B53439132}" destId="{6144C6D2-6A12-4402-B3E5-D0EB2F61F7EE}" srcOrd="0" destOrd="0" presId="urn:microsoft.com/office/officeart/2005/8/layout/lProcess2"/>
    <dgm:cxn modelId="{4D447928-278A-4EC9-8A64-42D60C2B2217}" type="presOf" srcId="{7AE36F0F-0187-476F-BF8A-43DAC49D5B94}" destId="{F02AA32D-8F15-4D38-9C06-92D23BDC861B}" srcOrd="0" destOrd="0" presId="urn:microsoft.com/office/officeart/2005/8/layout/lProcess2"/>
    <dgm:cxn modelId="{EE793313-7B60-4372-9308-498B2E011EA7}" srcId="{85D11F6C-855B-4B02-B8D4-CF0719EA395D}" destId="{40DD1984-219A-42A2-BA18-152B53439132}" srcOrd="2" destOrd="0" parTransId="{FA1AB753-35DA-45ED-87B2-98AF4C201A9F}" sibTransId="{F931D595-0AA4-4C24-B315-2210348454D3}"/>
    <dgm:cxn modelId="{2A048C20-758E-44C0-8697-DB07A108D4C1}" srcId="{93E6FC70-21F4-42E1-9D4C-1595018CBC2D}" destId="{52DF05EE-D284-47A5-965A-9982D51F68A8}" srcOrd="0" destOrd="0" parTransId="{62813798-03FE-40D2-BD62-8EE22468F669}" sibTransId="{F5B7AF94-FCE8-4455-96C7-DB885758A7F6}"/>
    <dgm:cxn modelId="{F0DE6F08-BD43-4035-B6D4-7DC832A8F686}" srcId="{93E6FC70-21F4-42E1-9D4C-1595018CBC2D}" destId="{85D11F6C-855B-4B02-B8D4-CF0719EA395D}" srcOrd="1" destOrd="0" parTransId="{2C499DA6-A1B4-4545-9F80-154BB4234AA3}" sibTransId="{1C0D9D1C-EC4C-4848-BE47-9D64DC29D646}"/>
    <dgm:cxn modelId="{3644088D-19A8-44EF-8E7D-1E2C5D0A8545}" srcId="{85D11F6C-855B-4B02-B8D4-CF0719EA395D}" destId="{D771BEDB-B45C-49BE-A6BD-866EF9A15A5A}" srcOrd="3" destOrd="0" parTransId="{DCB6538E-B8B1-4FC8-9376-46A655B91995}" sibTransId="{0BA220A9-2843-4F0A-A7CD-9813174926A1}"/>
    <dgm:cxn modelId="{FE547470-3996-4BA9-9800-846D0251BAFC}" srcId="{85D11F6C-855B-4B02-B8D4-CF0719EA395D}" destId="{0CF574CF-9C0E-45AE-A592-6EF22D60A6C4}" srcOrd="0" destOrd="0" parTransId="{D94FBC7B-52BE-4F2C-9F06-D09844960673}" sibTransId="{E5D590E2-40A6-4212-A72D-BAB717DB7B98}"/>
    <dgm:cxn modelId="{B7C9BFE8-DC5D-4907-84D5-CEE43D5A3DC5}" type="presOf" srcId="{52DF05EE-D284-47A5-965A-9982D51F68A8}" destId="{F7015E65-C935-4B25-832E-B443E93A8654}" srcOrd="0" destOrd="0" presId="urn:microsoft.com/office/officeart/2005/8/layout/lProcess2"/>
    <dgm:cxn modelId="{BC1AC58E-3958-4E32-814D-6C60F9341CE7}" srcId="{85D11F6C-855B-4B02-B8D4-CF0719EA395D}" destId="{B9BFD427-55B9-46A9-88A2-3B9A3516C87B}" srcOrd="1" destOrd="0" parTransId="{27C1C7D5-F4B5-4C9E-A2C2-DBF19756A31D}" sibTransId="{E29E47A4-CEEF-4AD0-B780-D6CB627F6FB3}"/>
    <dgm:cxn modelId="{351BD35C-27E3-4E1F-BDC5-AD15014FBF4D}" type="presParOf" srcId="{2DD986BE-84DB-445F-AF68-3A0179E6B54B}" destId="{180DD22C-FC81-4CAA-848D-1388A44D7101}" srcOrd="0" destOrd="0" presId="urn:microsoft.com/office/officeart/2005/8/layout/lProcess2"/>
    <dgm:cxn modelId="{06DD4544-C7AE-44C5-8FB9-DB21D6EBF403}" type="presParOf" srcId="{180DD22C-FC81-4CAA-848D-1388A44D7101}" destId="{F7015E65-C935-4B25-832E-B443E93A8654}" srcOrd="0" destOrd="0" presId="urn:microsoft.com/office/officeart/2005/8/layout/lProcess2"/>
    <dgm:cxn modelId="{E6E0C34D-8B75-424F-ADD8-91D5A6C6E427}" type="presParOf" srcId="{180DD22C-FC81-4CAA-848D-1388A44D7101}" destId="{BE30CC37-7EA5-4940-A10B-D6AD2E0BE176}" srcOrd="1" destOrd="0" presId="urn:microsoft.com/office/officeart/2005/8/layout/lProcess2"/>
    <dgm:cxn modelId="{612F1D53-5B55-4821-A03D-433B99A4A834}" type="presParOf" srcId="{180DD22C-FC81-4CAA-848D-1388A44D7101}" destId="{14B4DF93-7662-4F00-9EA9-D4C9E31540A8}" srcOrd="2" destOrd="0" presId="urn:microsoft.com/office/officeart/2005/8/layout/lProcess2"/>
    <dgm:cxn modelId="{ABD06269-BBA8-4538-A53B-C3BD3A79D123}" type="presParOf" srcId="{14B4DF93-7662-4F00-9EA9-D4C9E31540A8}" destId="{4D3DD83C-887A-410C-9C75-A745020F5B80}" srcOrd="0" destOrd="0" presId="urn:microsoft.com/office/officeart/2005/8/layout/lProcess2"/>
    <dgm:cxn modelId="{193BF064-B81A-4EB0-982A-6B5EBAC9DABA}" type="presParOf" srcId="{4D3DD83C-887A-410C-9C75-A745020F5B80}" destId="{634509BC-BAF2-429D-9DC5-CBC59C2F6878}" srcOrd="0" destOrd="0" presId="urn:microsoft.com/office/officeart/2005/8/layout/lProcess2"/>
    <dgm:cxn modelId="{4C7F7E63-D2F9-4F50-AB00-50C523169734}" type="presParOf" srcId="{4D3DD83C-887A-410C-9C75-A745020F5B80}" destId="{E5A68A8F-29FD-41D6-B8DD-C15FEE118465}" srcOrd="1" destOrd="0" presId="urn:microsoft.com/office/officeart/2005/8/layout/lProcess2"/>
    <dgm:cxn modelId="{28093DFE-0A10-4336-AD97-5D03D95020BA}" type="presParOf" srcId="{4D3DD83C-887A-410C-9C75-A745020F5B80}" destId="{6B9FC059-07B8-493F-973E-BE9928E61F32}" srcOrd="2" destOrd="0" presId="urn:microsoft.com/office/officeart/2005/8/layout/lProcess2"/>
    <dgm:cxn modelId="{C023A085-9AB9-45E5-ABE6-006AB2F05FF7}" type="presParOf" srcId="{4D3DD83C-887A-410C-9C75-A745020F5B80}" destId="{A36E0F4C-3C1D-4F1B-BA33-93A4D6768EA3}" srcOrd="3" destOrd="0" presId="urn:microsoft.com/office/officeart/2005/8/layout/lProcess2"/>
    <dgm:cxn modelId="{EAD94085-8797-4983-9025-F0B77955D503}" type="presParOf" srcId="{4D3DD83C-887A-410C-9C75-A745020F5B80}" destId="{66D22513-EBBE-4983-897C-1075D8FD742E}" srcOrd="4" destOrd="0" presId="urn:microsoft.com/office/officeart/2005/8/layout/lProcess2"/>
    <dgm:cxn modelId="{B5B67FBC-515E-4739-BCDD-6C605C9AA6B3}" type="presParOf" srcId="{2DD986BE-84DB-445F-AF68-3A0179E6B54B}" destId="{8E618BC6-00AC-4B5A-BDF5-ACC7F220C0B0}" srcOrd="1" destOrd="0" presId="urn:microsoft.com/office/officeart/2005/8/layout/lProcess2"/>
    <dgm:cxn modelId="{1EBE2B9F-2D86-42DF-B85A-F8848449BBBC}" type="presParOf" srcId="{2DD986BE-84DB-445F-AF68-3A0179E6B54B}" destId="{814228A8-A627-4E58-A404-93422D0CFACB}" srcOrd="2" destOrd="0" presId="urn:microsoft.com/office/officeart/2005/8/layout/lProcess2"/>
    <dgm:cxn modelId="{C2A38D83-DD1F-4A36-B592-C7137957659D}" type="presParOf" srcId="{814228A8-A627-4E58-A404-93422D0CFACB}" destId="{BCFCA317-775D-49CF-A9ED-E9E87632FD60}" srcOrd="0" destOrd="0" presId="urn:microsoft.com/office/officeart/2005/8/layout/lProcess2"/>
    <dgm:cxn modelId="{C081DB60-4A3B-452D-BEF2-6AE1190CB71C}" type="presParOf" srcId="{814228A8-A627-4E58-A404-93422D0CFACB}" destId="{784C3104-B31F-489E-A525-8D2320508973}" srcOrd="1" destOrd="0" presId="urn:microsoft.com/office/officeart/2005/8/layout/lProcess2"/>
    <dgm:cxn modelId="{7DBB0C10-ACC6-4427-BAD4-3B32BE779960}" type="presParOf" srcId="{814228A8-A627-4E58-A404-93422D0CFACB}" destId="{E8C9DADD-3E57-425B-94FD-C801085CB35D}" srcOrd="2" destOrd="0" presId="urn:microsoft.com/office/officeart/2005/8/layout/lProcess2"/>
    <dgm:cxn modelId="{946F10F1-3E0E-4CC0-BF86-FC4A52637BD9}" type="presParOf" srcId="{E8C9DADD-3E57-425B-94FD-C801085CB35D}" destId="{BB7B6819-8622-477E-AFFB-5965F109E492}" srcOrd="0" destOrd="0" presId="urn:microsoft.com/office/officeart/2005/8/layout/lProcess2"/>
    <dgm:cxn modelId="{07655154-C80A-494C-8F48-9E0F3F11E028}" type="presParOf" srcId="{BB7B6819-8622-477E-AFFB-5965F109E492}" destId="{18415A3B-FA83-497E-8231-5259CFA3C03D}" srcOrd="0" destOrd="0" presId="urn:microsoft.com/office/officeart/2005/8/layout/lProcess2"/>
    <dgm:cxn modelId="{84ADB8A0-5697-4963-AD33-B45C95076549}" type="presParOf" srcId="{BB7B6819-8622-477E-AFFB-5965F109E492}" destId="{1716F1D3-5FA3-4CCB-BF5C-FA498399795C}" srcOrd="1" destOrd="0" presId="urn:microsoft.com/office/officeart/2005/8/layout/lProcess2"/>
    <dgm:cxn modelId="{81B531F3-04ED-4BD7-BB15-0530C0DFE81B}" type="presParOf" srcId="{BB7B6819-8622-477E-AFFB-5965F109E492}" destId="{DB2BE9A7-9F8E-4D5E-8200-E6A5E2A8921A}" srcOrd="2" destOrd="0" presId="urn:microsoft.com/office/officeart/2005/8/layout/lProcess2"/>
    <dgm:cxn modelId="{6E7B695A-34E9-472E-9398-CE5652F33CB2}" type="presParOf" srcId="{BB7B6819-8622-477E-AFFB-5965F109E492}" destId="{968A640F-0299-46E7-A562-8B76E9275A51}" srcOrd="3" destOrd="0" presId="urn:microsoft.com/office/officeart/2005/8/layout/lProcess2"/>
    <dgm:cxn modelId="{5D952348-294B-43FD-9D34-EAD353A428DB}" type="presParOf" srcId="{BB7B6819-8622-477E-AFFB-5965F109E492}" destId="{6144C6D2-6A12-4402-B3E5-D0EB2F61F7EE}" srcOrd="4" destOrd="0" presId="urn:microsoft.com/office/officeart/2005/8/layout/lProcess2"/>
    <dgm:cxn modelId="{55B12785-7B19-4A87-A127-2164A274D09D}" type="presParOf" srcId="{BB7B6819-8622-477E-AFFB-5965F109E492}" destId="{704C80AF-648D-4F23-94A4-A299FDD73DE2}" srcOrd="5" destOrd="0" presId="urn:microsoft.com/office/officeart/2005/8/layout/lProcess2"/>
    <dgm:cxn modelId="{8F2B2EE5-26BF-4B26-9053-440E7B29FC03}" type="presParOf" srcId="{BB7B6819-8622-477E-AFFB-5965F109E492}" destId="{2389D04A-BE6F-4069-881C-1E10ABDAA21B}" srcOrd="6" destOrd="0" presId="urn:microsoft.com/office/officeart/2005/8/layout/lProcess2"/>
    <dgm:cxn modelId="{231A2D50-30F0-4E97-A02D-EA0069357004}" type="presParOf" srcId="{BB7B6819-8622-477E-AFFB-5965F109E492}" destId="{3AEB367E-68C5-4F01-A6C8-3447ED3A068C}" srcOrd="7" destOrd="0" presId="urn:microsoft.com/office/officeart/2005/8/layout/lProcess2"/>
    <dgm:cxn modelId="{14B11BB5-EE07-4BFA-8F3B-B06170047364}" type="presParOf" srcId="{BB7B6819-8622-477E-AFFB-5965F109E492}" destId="{7549E5CD-69E6-40FF-A89F-6842E1D75B25}" srcOrd="8" destOrd="0" presId="urn:microsoft.com/office/officeart/2005/8/layout/lProcess2"/>
    <dgm:cxn modelId="{C72412AC-8F07-4AB2-B499-0A7E4DF82259}" type="presParOf" srcId="{BB7B6819-8622-477E-AFFB-5965F109E492}" destId="{FF05BA81-402F-453B-B2EA-F0AD8934BBA2}" srcOrd="9" destOrd="0" presId="urn:microsoft.com/office/officeart/2005/8/layout/lProcess2"/>
    <dgm:cxn modelId="{CE0FC806-B082-4727-8905-4900FBD76202}" type="presParOf" srcId="{BB7B6819-8622-477E-AFFB-5965F109E492}" destId="{F02AA32D-8F15-4D38-9C06-92D23BDC861B}" srcOrd="1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66CD1C-C709-B34A-A022-D69A8CFEEB15}" type="datetimeFigureOut">
              <a:rPr lang="en-US" smtClean="0"/>
              <a:pPr/>
              <a:t>4/2/2014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648C8-4C6C-0841-BB31-18E39C16C14D}" type="slidenum">
              <a:rPr lang="en-US" smtClean="0"/>
              <a:pPr/>
              <a:t>‹#›</a:t>
            </a:fld>
            <a:endParaRPr lang="en-US" dirty="0"/>
          </a:p>
        </p:txBody>
      </p:sp>
    </p:spTree>
    <p:extLst>
      <p:ext uri="{BB962C8B-B14F-4D97-AF65-F5344CB8AC3E}">
        <p14:creationId xmlns:p14="http://schemas.microsoft.com/office/powerpoint/2010/main" val="3914904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1DA7E-87B9-A34C-90D6-954C86615188}" type="datetimeFigureOut">
              <a:rPr lang="en-US" smtClean="0"/>
              <a:pPr/>
              <a:t>4/2/2014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E81D2-114F-DE43-938B-79953DE87D80}" type="slidenum">
              <a:rPr lang="en-US" smtClean="0"/>
              <a:pPr/>
              <a:t>‹#›</a:t>
            </a:fld>
            <a:endParaRPr lang="en-US" dirty="0"/>
          </a:p>
        </p:txBody>
      </p:sp>
    </p:spTree>
    <p:extLst>
      <p:ext uri="{BB962C8B-B14F-4D97-AF65-F5344CB8AC3E}">
        <p14:creationId xmlns:p14="http://schemas.microsoft.com/office/powerpoint/2010/main" val="4634903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Thank you for attending today’s presentation of Tribal Renewable Energy Project Development and Financing Essentials. </a:t>
            </a:r>
          </a:p>
          <a:p>
            <a:pPr marL="91440" lvl="0" indent="-91440">
              <a:buFont typeface="Arial" pitchFamily="34" charset="0"/>
              <a:buChar char="•"/>
            </a:pPr>
            <a:r>
              <a:rPr lang="en-US" sz="1200" kern="1200" dirty="0" smtClean="0">
                <a:solidFill>
                  <a:schemeClr val="tx1"/>
                </a:solidFill>
                <a:latin typeface="+mn-lt"/>
                <a:ea typeface="+mn-ea"/>
                <a:cs typeface="+mn-cs"/>
              </a:rPr>
              <a:t>This course covers the basics of the project development process and financing options for Tribes, and key terminology used in the field of renewable energy project development.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 addition to walking</a:t>
            </a:r>
            <a:r>
              <a:rPr lang="en-US" baseline="0" dirty="0" smtClean="0"/>
              <a:t> through the project development process steps, we’ll also be touching on these cross-cutting key concepts. While they cut across steps, we’ll talk about them within the context of their primary step (or the first time they show up), so that you have some bearing as to why it’s a key concept. </a:t>
            </a:r>
          </a:p>
          <a:p>
            <a:pPr marL="171450" indent="-171450">
              <a:buFont typeface="Arial"/>
              <a:buChar char="•"/>
            </a:pPr>
            <a:r>
              <a:rPr lang="en-US" baseline="0" dirty="0" smtClean="0"/>
              <a:t>You will know when one of these concepts comes up, as indicated by the icon, and that there is much more detail about it in the advanced courses.</a:t>
            </a:r>
          </a:p>
          <a:p>
            <a:pPr marL="171450" indent="-171450">
              <a:buFont typeface="Arial"/>
              <a:buChar char="•"/>
            </a:pPr>
            <a:r>
              <a:rPr lang="en-US" baseline="0" dirty="0" smtClean="0"/>
              <a:t>We now have 2 icons – one for terminology, which signals that there is more information in the glossary, and one for key concepts, which lets you know there is more information in the advanced courses.</a:t>
            </a:r>
          </a:p>
          <a:p>
            <a:pPr marL="171450" indent="-171450">
              <a:buFont typeface="Arial"/>
              <a:buNone/>
            </a:pPr>
            <a:endParaRPr lang="en-US"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pPr/>
              <a:t>10</a:t>
            </a:fld>
            <a:endParaRPr lang="en-US"/>
          </a:p>
        </p:txBody>
      </p:sp>
    </p:spTree>
    <p:extLst>
      <p:ext uri="{BB962C8B-B14F-4D97-AF65-F5344CB8AC3E}">
        <p14:creationId xmlns:p14="http://schemas.microsoft.com/office/powerpoint/2010/main" val="387019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I want to start this off with a real life example of important terms, which are the different scales of projects that we are using to frame our courses. In this field, there is no standard terminology for different types of projects – so we are carefully defining what we are using to cut down on confusion in this context. I should note, though, that out there in the project development world – you will hear a lot of different terms, and it is important to ask clarifying questions regarding just what kind of project someone is referring to, because of the differences in project development needs and expectations. </a:t>
            </a:r>
          </a:p>
          <a:p>
            <a:pPr marL="171450" indent="-171450">
              <a:buFont typeface="Arial"/>
              <a:buChar char="•"/>
            </a:pPr>
            <a:r>
              <a:rPr lang="en-US" baseline="0" dirty="0" smtClean="0"/>
              <a:t>For our definition: Scale, in this case, doesn’t connect with project size – it’s much more about motivation. Also, there can be overlap between the types, but our primary delineators are these:</a:t>
            </a:r>
          </a:p>
          <a:p>
            <a:pPr marL="628650" lvl="1" indent="-171450">
              <a:buFont typeface="Arial" pitchFamily="34" charset="0"/>
              <a:buChar char="•"/>
            </a:pPr>
            <a:r>
              <a:rPr lang="en-US" sz="1200" kern="1200" dirty="0" smtClean="0">
                <a:solidFill>
                  <a:schemeClr val="tx1"/>
                </a:solidFill>
                <a:effectLst/>
                <a:latin typeface="+mn-lt"/>
                <a:ea typeface="+mn-ea"/>
                <a:cs typeface="+mn-cs"/>
              </a:rPr>
              <a:t>Facility-scale projects are about offsetting a facility’s energy use, for example, providing hot water for a recreation center or a solar electricity for a school.</a:t>
            </a:r>
          </a:p>
          <a:p>
            <a:pPr marL="628650" lvl="1" indent="-171450">
              <a:buFont typeface="Arial" pitchFamily="34" charset="0"/>
              <a:buChar char="•"/>
            </a:pPr>
            <a:r>
              <a:rPr lang="en-US" sz="1200" kern="1200" dirty="0" smtClean="0">
                <a:solidFill>
                  <a:schemeClr val="tx1"/>
                </a:solidFill>
                <a:effectLst/>
                <a:latin typeface="+mn-lt"/>
                <a:ea typeface="+mn-ea"/>
                <a:cs typeface="+mn-cs"/>
              </a:rPr>
              <a:t>Community-scale projects can be energy for one or many buildings, but the primary purpose is to provide self-sufficiency by offsetting energy costs to the community. In this case, it’s about reducing flow of money off the reservation or out of tribal hands. An example of this would be a hospital or a village that’s powered or heated by renewable energy.</a:t>
            </a:r>
          </a:p>
          <a:p>
            <a:pPr marL="628650" lvl="1" indent="-171450">
              <a:buFont typeface="Arial" pitchFamily="34" charset="0"/>
              <a:buChar char="•"/>
            </a:pPr>
            <a:r>
              <a:rPr lang="en-US" sz="1200" kern="1200" dirty="0" smtClean="0">
                <a:solidFill>
                  <a:schemeClr val="tx1"/>
                </a:solidFill>
                <a:effectLst/>
                <a:latin typeface="+mn-lt"/>
                <a:ea typeface="+mn-ea"/>
                <a:cs typeface="+mn-cs"/>
              </a:rPr>
              <a:t>For commercial, it’s about making money. These can be small or large projects, but the purpose is to generate revenue for the Tribe, and the electricity is sold off the reservation. Examples include a solar field or a wind farm.</a:t>
            </a:r>
            <a:endParaRPr lang="en-US" baseline="0" dirty="0" smtClean="0"/>
          </a:p>
          <a:p>
            <a:pPr marL="171450" lvl="0" indent="-171450">
              <a:buFont typeface="Arial" pitchFamily="34" charset="0"/>
              <a:buChar char="•"/>
            </a:pPr>
            <a:r>
              <a:rPr lang="en-US" baseline="0" dirty="0" smtClean="0"/>
              <a:t>This slide presents both definitions and an introduction to how we’ll introduce, point out, and define terminology throughout these courses.</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pPr/>
              <a:t>11</a:t>
            </a:fld>
            <a:endParaRPr lang="en-US" dirty="0"/>
          </a:p>
        </p:txBody>
      </p:sp>
    </p:spTree>
    <p:extLst>
      <p:ext uri="{BB962C8B-B14F-4D97-AF65-F5344CB8AC3E}">
        <p14:creationId xmlns:p14="http://schemas.microsoft.com/office/powerpoint/2010/main" val="28695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The project goal is critically important to determining project scale because it has a big impact on how a project is developed. For example, what kind of permitting will need</a:t>
            </a:r>
            <a:r>
              <a:rPr lang="en-US" sz="1200" kern="1200" baseline="0" dirty="0" smtClean="0">
                <a:solidFill>
                  <a:schemeClr val="tx1"/>
                </a:solidFill>
                <a:latin typeface="+mn-lt"/>
                <a:ea typeface="+mn-ea"/>
                <a:cs typeface="+mn-cs"/>
              </a:rPr>
              <a:t> to be completed</a:t>
            </a:r>
            <a:r>
              <a:rPr lang="en-US" sz="1200" kern="1200" dirty="0" smtClean="0">
                <a:solidFill>
                  <a:schemeClr val="tx1"/>
                </a:solidFill>
                <a:latin typeface="+mn-lt"/>
                <a:ea typeface="+mn-ea"/>
                <a:cs typeface="+mn-cs"/>
              </a:rPr>
              <a:t>? How many people need to be involved? How much will it cost?</a:t>
            </a:r>
          </a:p>
          <a:p>
            <a:pPr marL="91440" lvl="0" indent="-91440">
              <a:buFont typeface="Arial" pitchFamily="34" charset="0"/>
              <a:buChar char="•"/>
            </a:pPr>
            <a:r>
              <a:rPr lang="en-US" sz="1200" kern="1200" dirty="0" smtClean="0">
                <a:solidFill>
                  <a:schemeClr val="tx1"/>
                </a:solidFill>
                <a:latin typeface="+mn-lt"/>
                <a:ea typeface="+mn-ea"/>
                <a:cs typeface="+mn-cs"/>
              </a:rPr>
              <a:t>You can determine these by comparing the scale attributes to your Tribe’s specific goals – likely determined in your strategic energy plan or through tribal council sessions.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I’ll talk in more detail about the project development process.</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Here you’ll see the process we use in these courses to outline the project development process. This process was developed by the DOE Office of Indian Energy and is based on our experience in project development.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There are a number of different frameworks out there, and this is one that we have had experience with being successful in tribal project development. </a:t>
            </a:r>
          </a:p>
          <a:p>
            <a:pPr marL="171450" indent="-171450">
              <a:buFont typeface="Arial"/>
              <a:buChar char="•"/>
            </a:pPr>
            <a:r>
              <a:rPr lang="en-US" baseline="0" dirty="0" smtClean="0"/>
              <a:t>We developed this one because it’s based on decision points: what are the decisions that need to be made and by which decision maker (tribal leader or project manager), and what information is necessary to make those decisions? </a:t>
            </a:r>
          </a:p>
          <a:p>
            <a:pPr marL="171450" indent="-171450">
              <a:buFont typeface="Arial"/>
              <a:buChar char="•"/>
            </a:pPr>
            <a:r>
              <a:rPr lang="en-US" baseline="0" dirty="0" smtClean="0"/>
              <a:t>We also wanted to illustrate that there are a number of points in the project development process at which you can take an offramp and decide not to pursue the project. </a:t>
            </a:r>
          </a:p>
          <a:p>
            <a:pPr marL="171450" indent="-171450">
              <a:buFont typeface="Arial"/>
              <a:buChar char="•"/>
            </a:pPr>
            <a:r>
              <a:rPr lang="en-US" baseline="0" dirty="0" smtClean="0"/>
              <a:t>Because this is a process, we’ve added in steps. It is important to understand, though, that the process of developing a project is actually iterative. You invest a little time or money to determine if there is potential, and if there is, you move onto the next step. There you invest a little more money and time to get more detailed information about the project and its impacts. At every point, you have an opportunity to stop the project, with minimal investment. Note that development costs do ramp up once you move on from the early development stage.</a:t>
            </a:r>
          </a:p>
          <a:p>
            <a:pPr marL="171450" indent="-171450">
              <a:buFont typeface="Arial"/>
              <a:buChar char="•"/>
            </a:pPr>
            <a:r>
              <a:rPr lang="en-US" baseline="0" dirty="0" smtClean="0"/>
              <a:t>That’s an important thing to remember here: if at any stage, you are getting information that indicates that your project is not going to meet your goal, it is a valid decision to decide to delay or rethink. You want to make sure that your goals are clear from the beginning to make sure that you don’t forever put projects on hold. </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14</a:t>
            </a:fld>
            <a:endParaRPr lang="en-US" dirty="0"/>
          </a:p>
        </p:txBody>
      </p:sp>
    </p:spTree>
    <p:extLst>
      <p:ext uri="{BB962C8B-B14F-4D97-AF65-F5344CB8AC3E}">
        <p14:creationId xmlns:p14="http://schemas.microsoft.com/office/powerpoint/2010/main" val="276860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The first step in the project development process to determine the potential for a project.</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When determining the potential, the key question to answer is: Is there a viable project? </a:t>
            </a:r>
          </a:p>
          <a:p>
            <a:pPr marL="91440" lvl="0" indent="-91440">
              <a:buFont typeface="Arial" pitchFamily="34" charset="0"/>
              <a:buChar char="•"/>
            </a:pPr>
            <a:r>
              <a:rPr lang="en-US" sz="1200" kern="1200" dirty="0" smtClean="0">
                <a:solidFill>
                  <a:schemeClr val="tx1"/>
                </a:solidFill>
                <a:latin typeface="+mn-lt"/>
                <a:ea typeface="+mn-ea"/>
                <a:cs typeface="+mn-cs"/>
              </a:rPr>
              <a:t>You want to look for an appropriate site for the project. You may have several potential sites, but also have some areas that are really off limits for development of this kind of project. It’s important to know where the boundaries are. As</a:t>
            </a:r>
            <a:r>
              <a:rPr lang="en-US" sz="1200" kern="1200" baseline="0" dirty="0" smtClean="0">
                <a:solidFill>
                  <a:schemeClr val="tx1"/>
                </a:solidFill>
                <a:latin typeface="+mn-lt"/>
                <a:ea typeface="+mn-ea"/>
                <a:cs typeface="+mn-cs"/>
              </a:rPr>
              <a:t> part of our curriculum, the DOE Office of Indian Energy has developed a series of on-demand </a:t>
            </a:r>
            <a:r>
              <a:rPr lang="en-US" sz="1200" kern="1200" dirty="0" smtClean="0">
                <a:solidFill>
                  <a:schemeClr val="tx1"/>
                </a:solidFill>
                <a:latin typeface="+mn-lt"/>
                <a:ea typeface="+mn-ea"/>
                <a:cs typeface="+mn-cs"/>
              </a:rPr>
              <a:t>webinars on foundational renewable energy topics that you can watch at any time. One of these webinars</a:t>
            </a:r>
            <a:r>
              <a:rPr lang="en-US" sz="1200" kern="1200" baseline="0" dirty="0" smtClean="0">
                <a:solidFill>
                  <a:schemeClr val="tx1"/>
                </a:solidFill>
                <a:latin typeface="+mn-lt"/>
                <a:ea typeface="+mn-ea"/>
                <a:cs typeface="+mn-cs"/>
              </a:rPr>
              <a:t> goes over “</a:t>
            </a:r>
            <a:r>
              <a:rPr lang="en-US" sz="1200" kern="1200" dirty="0" smtClean="0">
                <a:solidFill>
                  <a:schemeClr val="tx1"/>
                </a:solidFill>
                <a:latin typeface="+mn-lt"/>
                <a:ea typeface="+mn-ea"/>
                <a:cs typeface="+mn-cs"/>
              </a:rPr>
              <a:t>Assessing</a:t>
            </a:r>
            <a:r>
              <a:rPr lang="en-US" sz="1200" kern="1200" baseline="0" dirty="0" smtClean="0">
                <a:solidFill>
                  <a:schemeClr val="tx1"/>
                </a:solidFill>
                <a:latin typeface="+mn-lt"/>
                <a:ea typeface="+mn-ea"/>
                <a:cs typeface="+mn-cs"/>
              </a:rPr>
              <a:t> Energy Resources,” which would be helpful during this step of the process because it provides information on tools you can use to identify potential project sites.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91440" lvl="0" indent="-91440">
              <a:spcBef>
                <a:spcPts val="0"/>
              </a:spcBef>
              <a:buFont typeface="Arial" pitchFamily="34" charset="0"/>
              <a:buChar char="•"/>
            </a:pPr>
            <a:r>
              <a:rPr lang="en-US" sz="1200" kern="1200" dirty="0" err="1" smtClean="0">
                <a:solidFill>
                  <a:schemeClr val="tx1"/>
                </a:solidFill>
                <a:latin typeface="+mn-lt"/>
                <a:ea typeface="+mn-ea"/>
                <a:cs typeface="+mn-cs"/>
              </a:rPr>
              <a:t>Levelized</a:t>
            </a:r>
            <a:r>
              <a:rPr lang="en-US" sz="1200" kern="1200" dirty="0" smtClean="0">
                <a:solidFill>
                  <a:schemeClr val="tx1"/>
                </a:solidFill>
                <a:latin typeface="+mn-lt"/>
                <a:ea typeface="+mn-ea"/>
                <a:cs typeface="+mn-cs"/>
              </a:rPr>
              <a:t> cost of energy, or LCOE, is a key</a:t>
            </a:r>
            <a:r>
              <a:rPr lang="en-US" sz="1200" kern="1200" baseline="0" dirty="0" smtClean="0">
                <a:solidFill>
                  <a:schemeClr val="tx1"/>
                </a:solidFill>
                <a:latin typeface="+mn-lt"/>
                <a:ea typeface="+mn-ea"/>
                <a:cs typeface="+mn-cs"/>
              </a:rPr>
              <a:t> concept for the project development process</a:t>
            </a:r>
            <a:r>
              <a:rPr lang="en-US" sz="1200" kern="1200" dirty="0" smtClean="0">
                <a:solidFill>
                  <a:schemeClr val="tx1"/>
                </a:solidFill>
                <a:latin typeface="+mn-lt"/>
                <a:ea typeface="+mn-ea"/>
                <a:cs typeface="+mn-cs"/>
              </a:rPr>
              <a:t>. Don’t panic about the equation here – the concept is what’s important. </a:t>
            </a:r>
          </a:p>
          <a:p>
            <a:pPr marL="91440" lvl="0" indent="-91440">
              <a:spcBef>
                <a:spcPts val="0"/>
              </a:spcBef>
              <a:buFont typeface="Arial" pitchFamily="34" charset="0"/>
              <a:buChar char="•"/>
            </a:pPr>
            <a:r>
              <a:rPr lang="en-US" sz="1200" kern="1200" dirty="0" smtClean="0">
                <a:solidFill>
                  <a:schemeClr val="tx1"/>
                </a:solidFill>
                <a:latin typeface="+mn-lt"/>
                <a:ea typeface="+mn-ea"/>
                <a:cs typeface="+mn-cs"/>
              </a:rPr>
              <a:t>LCOE</a:t>
            </a:r>
            <a:r>
              <a:rPr lang="en-US" sz="1200" kern="1200" baseline="0" dirty="0" smtClean="0">
                <a:solidFill>
                  <a:schemeClr val="tx1"/>
                </a:solidFill>
                <a:latin typeface="+mn-lt"/>
                <a:ea typeface="+mn-ea"/>
                <a:cs typeface="+mn-cs"/>
              </a:rPr>
              <a:t> is a calculation to capture all the costs, including capital investment, operations and maintenance, and fuel, over the life of an energy system or plant. It provides an “apples to apples” comparison for various systems with different kinds of costs.</a:t>
            </a:r>
            <a:endParaRPr lang="en-US" sz="1200" kern="1200" dirty="0" smtClean="0">
              <a:solidFill>
                <a:schemeClr val="tx1"/>
              </a:solidFill>
              <a:latin typeface="+mn-lt"/>
              <a:ea typeface="+mn-ea"/>
              <a:cs typeface="+mn-cs"/>
            </a:endParaRPr>
          </a:p>
          <a:p>
            <a:pPr marL="91440" lvl="0" indent="-91440">
              <a:spcBef>
                <a:spcPts val="0"/>
              </a:spcBef>
              <a:buFont typeface="Arial" pitchFamily="34" charset="0"/>
              <a:buChar char="•"/>
            </a:pPr>
            <a:r>
              <a:rPr lang="en-US" sz="1200" kern="1200" dirty="0" smtClean="0">
                <a:solidFill>
                  <a:schemeClr val="tx1"/>
                </a:solidFill>
                <a:latin typeface="+mn-lt"/>
                <a:ea typeface="+mn-ea"/>
                <a:cs typeface="+mn-cs"/>
              </a:rPr>
              <a:t>The concept is that renewable</a:t>
            </a:r>
            <a:r>
              <a:rPr lang="en-US" sz="1200" kern="1200" baseline="0" dirty="0" smtClean="0">
                <a:solidFill>
                  <a:schemeClr val="tx1"/>
                </a:solidFill>
                <a:latin typeface="+mn-lt"/>
                <a:ea typeface="+mn-ea"/>
                <a:cs typeface="+mn-cs"/>
              </a:rPr>
              <a:t> energy</a:t>
            </a:r>
            <a:r>
              <a:rPr lang="en-US" sz="1200" kern="1200" dirty="0" smtClean="0">
                <a:solidFill>
                  <a:schemeClr val="tx1"/>
                </a:solidFill>
                <a:latin typeface="+mn-lt"/>
                <a:ea typeface="+mn-ea"/>
                <a:cs typeface="+mn-cs"/>
              </a:rPr>
              <a:t> technology installations are typically more expensive than what you are paying now for energy, but their costs escalate at a much slower, and more predictable rate than what you would otherwise be paying for fuel or electricity. At some point, energy from the renewable project will be less expensive than the cost of fossil fuel or electricity from the grid. </a:t>
            </a:r>
          </a:p>
          <a:p>
            <a:pPr marL="91440" lvl="0" indent="-91440">
              <a:spcBef>
                <a:spcPts val="0"/>
              </a:spcBef>
              <a:buFont typeface="Arial" pitchFamily="34" charset="0"/>
              <a:buChar char="•"/>
            </a:pPr>
            <a:r>
              <a:rPr lang="en-US" sz="1200" kern="1200" dirty="0" smtClean="0">
                <a:solidFill>
                  <a:schemeClr val="tx1"/>
                </a:solidFill>
                <a:latin typeface="+mn-lt"/>
                <a:ea typeface="+mn-ea"/>
                <a:cs typeface="+mn-cs"/>
              </a:rPr>
              <a:t>If you are buying the power for yourself – for facility or community use – you’d be comparing the retail price of utility electricity to the price of electricity from a renewable</a:t>
            </a:r>
            <a:r>
              <a:rPr lang="en-US" sz="1200" kern="1200" baseline="0" dirty="0" smtClean="0">
                <a:solidFill>
                  <a:schemeClr val="tx1"/>
                </a:solidFill>
                <a:latin typeface="+mn-lt"/>
                <a:ea typeface="+mn-ea"/>
                <a:cs typeface="+mn-cs"/>
              </a:rPr>
              <a:t> energy project</a:t>
            </a:r>
            <a:r>
              <a:rPr lang="en-US" sz="1200" kern="1200" dirty="0" smtClean="0">
                <a:solidFill>
                  <a:schemeClr val="tx1"/>
                </a:solidFill>
                <a:latin typeface="+mn-lt"/>
                <a:ea typeface="+mn-ea"/>
                <a:cs typeface="+mn-cs"/>
              </a:rPr>
              <a:t>. If you are selling the power on the market, you need to compare your renewable</a:t>
            </a:r>
            <a:r>
              <a:rPr lang="en-US" sz="1200" kern="1200" baseline="0" dirty="0" smtClean="0">
                <a:solidFill>
                  <a:schemeClr val="tx1"/>
                </a:solidFill>
                <a:latin typeface="+mn-lt"/>
                <a:ea typeface="+mn-ea"/>
                <a:cs typeface="+mn-cs"/>
              </a:rPr>
              <a:t> energy project</a:t>
            </a:r>
            <a:r>
              <a:rPr lang="en-US" sz="1200" kern="1200" dirty="0" smtClean="0">
                <a:solidFill>
                  <a:schemeClr val="tx1"/>
                </a:solidFill>
                <a:latin typeface="+mn-lt"/>
                <a:ea typeface="+mn-ea"/>
                <a:cs typeface="+mn-cs"/>
              </a:rPr>
              <a:t> LCOE to the market wholesale rate, since that’s what you’ll get for it. </a:t>
            </a:r>
          </a:p>
          <a:p>
            <a:pPr marL="91440" lvl="0" indent="-91440">
              <a:spcBef>
                <a:spcPts val="0"/>
              </a:spcBef>
              <a:buFont typeface="Arial" pitchFamily="34" charset="0"/>
              <a:buChar char="•"/>
            </a:pPr>
            <a:r>
              <a:rPr lang="en-US" sz="1200" kern="1200" dirty="0" smtClean="0">
                <a:solidFill>
                  <a:schemeClr val="tx1"/>
                </a:solidFill>
                <a:latin typeface="+mn-lt"/>
                <a:ea typeface="+mn-ea"/>
                <a:cs typeface="+mn-cs"/>
              </a:rPr>
              <a:t>What you are looking for depends on the scale of the project. You compare your LCOE for facility projects and sometimes community projects to the retail rate. It’s about what you are saving that you would otherwise purchase. With utility scale projects, it’s comparing the LCOE to the wholesale rate: can you sell it to the grid for less than what the market is currently buying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other power for? </a:t>
            </a:r>
          </a:p>
          <a:p>
            <a:endParaRPr lang="en-US" sz="2300"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we’re going to talk about the second step in the process, which is to identify and narrow your project options. </a:t>
            </a:r>
          </a:p>
        </p:txBody>
      </p:sp>
      <p:sp>
        <p:nvSpPr>
          <p:cNvPr id="4" name="Slide Number Placeholder 3"/>
          <p:cNvSpPr>
            <a:spLocks noGrp="1"/>
          </p:cNvSpPr>
          <p:nvPr>
            <p:ph type="sldNum" sz="quarter" idx="10"/>
          </p:nvPr>
        </p:nvSpPr>
        <p:spPr/>
        <p:txBody>
          <a:bodyPr/>
          <a:lstStyle/>
          <a:p>
            <a:fld id="{9CEE81D2-114F-DE43-938B-79953DE87D80}"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0" indent="-91440">
              <a:buFont typeface="Arial" pitchFamily="34" charset="0"/>
              <a:buChar char="•"/>
            </a:pPr>
            <a:r>
              <a:rPr lang="en-US" sz="1200" kern="1200" dirty="0" smtClean="0">
                <a:solidFill>
                  <a:schemeClr val="tx1"/>
                </a:solidFill>
                <a:latin typeface="+mn-lt"/>
                <a:ea typeface="+mn-ea"/>
                <a:cs typeface="+mn-cs"/>
              </a:rPr>
              <a:t>To narrow your project options, you need to:</a:t>
            </a:r>
          </a:p>
          <a:p>
            <a:pPr marL="548640" lvl="1" indent="-91440">
              <a:buFont typeface="Arial" pitchFamily="34" charset="0"/>
              <a:buChar char="•"/>
            </a:pPr>
            <a:r>
              <a:rPr lang="en-US" sz="1200" kern="1200" dirty="0" smtClean="0">
                <a:solidFill>
                  <a:schemeClr val="tx1"/>
                </a:solidFill>
                <a:latin typeface="+mn-lt"/>
                <a:ea typeface="+mn-ea"/>
                <a:cs typeface="+mn-cs"/>
              </a:rPr>
              <a:t>Finalize the location and resource that you’ll be utilizing,</a:t>
            </a:r>
          </a:p>
          <a:p>
            <a:pPr marL="548640" lvl="1" indent="-91440">
              <a:buFont typeface="Arial" pitchFamily="34" charset="0"/>
              <a:buChar char="•"/>
            </a:pPr>
            <a:r>
              <a:rPr lang="en-US" sz="1200" kern="1200" dirty="0" smtClean="0">
                <a:solidFill>
                  <a:schemeClr val="tx1"/>
                </a:solidFill>
                <a:latin typeface="+mn-lt"/>
                <a:ea typeface="+mn-ea"/>
                <a:cs typeface="+mn-cs"/>
              </a:rPr>
              <a:t>Determine what role the Tribe wants to play in the transaction (based on the</a:t>
            </a:r>
            <a:r>
              <a:rPr lang="en-US" sz="1200" kern="1200" baseline="0" dirty="0" smtClean="0">
                <a:solidFill>
                  <a:schemeClr val="tx1"/>
                </a:solidFill>
                <a:latin typeface="+mn-lt"/>
                <a:ea typeface="+mn-ea"/>
                <a:cs typeface="+mn-cs"/>
              </a:rPr>
              <a:t> project </a:t>
            </a:r>
            <a:r>
              <a:rPr lang="en-US" sz="1200" kern="1200" dirty="0" smtClean="0">
                <a:solidFill>
                  <a:schemeClr val="tx1"/>
                </a:solidFill>
                <a:latin typeface="+mn-lt"/>
                <a:ea typeface="+mn-ea"/>
                <a:cs typeface="+mn-cs"/>
              </a:rPr>
              <a:t>goals),</a:t>
            </a:r>
          </a:p>
          <a:p>
            <a:pPr marL="548640" lvl="1" indent="-91440">
              <a:buFont typeface="Arial" pitchFamily="34" charset="0"/>
              <a:buChar char="•"/>
            </a:pPr>
            <a:r>
              <a:rPr lang="en-US" sz="1200" kern="1200" dirty="0" smtClean="0">
                <a:solidFill>
                  <a:schemeClr val="tx1"/>
                </a:solidFill>
                <a:latin typeface="+mn-lt"/>
                <a:ea typeface="+mn-ea"/>
                <a:cs typeface="+mn-cs"/>
              </a:rPr>
              <a:t>Start to narrow the financing options and tax equity structure,</a:t>
            </a:r>
          </a:p>
          <a:p>
            <a:pPr marL="548640" lvl="1" indent="-91440">
              <a:buFont typeface="Arial" pitchFamily="34" charset="0"/>
              <a:buChar char="•"/>
            </a:pPr>
            <a:r>
              <a:rPr lang="en-US" sz="1200" kern="1200" dirty="0" smtClean="0">
                <a:solidFill>
                  <a:schemeClr val="tx1"/>
                </a:solidFill>
                <a:latin typeface="+mn-lt"/>
                <a:ea typeface="+mn-ea"/>
                <a:cs typeface="+mn-cs"/>
              </a:rPr>
              <a:t>Get going on procurement processes, and</a:t>
            </a:r>
          </a:p>
          <a:p>
            <a:pPr marL="548640" lvl="1" indent="-91440">
              <a:buFont typeface="Arial" pitchFamily="34" charset="0"/>
              <a:buChar char="•"/>
            </a:pPr>
            <a:r>
              <a:rPr lang="en-US" sz="1200" kern="1200" dirty="0" smtClean="0">
                <a:solidFill>
                  <a:schemeClr val="tx1"/>
                </a:solidFill>
                <a:latin typeface="+mn-lt"/>
                <a:ea typeface="+mn-ea"/>
                <a:cs typeface="+mn-cs"/>
              </a:rPr>
              <a:t>Identify which permits are</a:t>
            </a:r>
            <a:r>
              <a:rPr lang="en-US" sz="1200" kern="1200" baseline="0" dirty="0" smtClean="0">
                <a:solidFill>
                  <a:schemeClr val="tx1"/>
                </a:solidFill>
                <a:latin typeface="+mn-lt"/>
                <a:ea typeface="+mn-ea"/>
                <a:cs typeface="+mn-cs"/>
              </a:rPr>
              <a:t> needed</a:t>
            </a:r>
            <a:r>
              <a:rPr lang="en-US" sz="1200" kern="1200" dirty="0" smtClean="0">
                <a:solidFill>
                  <a:schemeClr val="tx1"/>
                </a:solidFill>
                <a:latin typeface="+mn-lt"/>
                <a:ea typeface="+mn-ea"/>
                <a:cs typeface="+mn-cs"/>
              </a:rPr>
              <a:t>. </a:t>
            </a:r>
          </a:p>
          <a:p>
            <a:pPr marL="91440" lvl="0" indent="-91440">
              <a:buFont typeface="Arial" pitchFamily="34" charset="0"/>
              <a:buChar char="•"/>
            </a:pPr>
            <a:r>
              <a:rPr lang="en-US" sz="1200" kern="1200" dirty="0" smtClean="0">
                <a:solidFill>
                  <a:schemeClr val="tx1"/>
                </a:solidFill>
                <a:latin typeface="+mn-lt"/>
                <a:ea typeface="+mn-ea"/>
                <a:cs typeface="+mn-cs"/>
              </a:rPr>
              <a:t>The advanced courses that we’ve developed, have more detail on each of these tasks. In the next 2 slides, I’ll get into a few of the most critical concepts that you</a:t>
            </a:r>
            <a:r>
              <a:rPr lang="en-US" sz="1200" kern="1200" baseline="0" dirty="0" smtClean="0">
                <a:solidFill>
                  <a:schemeClr val="tx1"/>
                </a:solidFill>
                <a:latin typeface="+mn-lt"/>
                <a:ea typeface="+mn-ea"/>
                <a:cs typeface="+mn-cs"/>
              </a:rPr>
              <a:t> need </a:t>
            </a:r>
            <a:r>
              <a:rPr lang="en-US" sz="1200" kern="1200" dirty="0" smtClean="0">
                <a:solidFill>
                  <a:schemeClr val="tx1"/>
                </a:solidFill>
                <a:latin typeface="+mn-lt"/>
                <a:ea typeface="+mn-ea"/>
                <a:cs typeface="+mn-cs"/>
              </a:rPr>
              <a:t>to understand at a high level. </a:t>
            </a:r>
          </a:p>
          <a:p>
            <a:pPr marL="91440" lvl="0" indent="-91440">
              <a:buFont typeface="Arial" pitchFamily="34" charset="0"/>
              <a:buChar char="•"/>
            </a:pPr>
            <a:r>
              <a:rPr lang="en-US" sz="1200" kern="1200" dirty="0" smtClean="0">
                <a:solidFill>
                  <a:schemeClr val="tx1"/>
                </a:solidFill>
                <a:latin typeface="+mn-lt"/>
                <a:ea typeface="+mn-ea"/>
                <a:cs typeface="+mn-cs"/>
              </a:rPr>
              <a:t>The idea is to come out of this step being able to make the decision that the project is one that you can continue to</a:t>
            </a:r>
            <a:r>
              <a:rPr lang="en-US" sz="1200" kern="1200" baseline="0" dirty="0" smtClean="0">
                <a:solidFill>
                  <a:schemeClr val="tx1"/>
                </a:solidFill>
                <a:latin typeface="+mn-lt"/>
                <a:ea typeface="+mn-ea"/>
                <a:cs typeface="+mn-cs"/>
              </a:rPr>
              <a:t> develop</a:t>
            </a:r>
            <a:r>
              <a:rPr lang="en-US" sz="1200" kern="1200" dirty="0" smtClean="0">
                <a:solidFill>
                  <a:schemeClr val="tx1"/>
                </a:solidFill>
                <a:latin typeface="+mn-lt"/>
                <a:ea typeface="+mn-ea"/>
                <a:cs typeface="+mn-cs"/>
              </a:rPr>
              <a:t>. Up to this point, you’ve invested a lot of time and a little money. In the next steps you’ll probably be investing a lot more money, and it’s important at the end of this step to take stock of whether or not the project is a good idea.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21</a:t>
            </a:fld>
            <a:endParaRPr lang="en-US" dirty="0"/>
          </a:p>
        </p:txBody>
      </p:sp>
    </p:spTree>
    <p:extLst>
      <p:ext uri="{BB962C8B-B14F-4D97-AF65-F5344CB8AC3E}">
        <p14:creationId xmlns:p14="http://schemas.microsoft.com/office/powerpoint/2010/main" val="384598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smtClean="0"/>
              <a:t>The </a:t>
            </a:r>
            <a:r>
              <a:rPr lang="en-US" dirty="0"/>
              <a:t>idea for this training came from feedback from tribal leadership, tribal organizations, and other entities interested or involved in energy development in Indian Country.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latin typeface="Calibri"/>
              </a:rPr>
              <a:pPr/>
              <a:t>2</a:t>
            </a:fld>
            <a:endParaRPr lang="en-US" dirty="0">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Talking Points:  </a:t>
            </a:r>
            <a:endParaRPr lang="en-US" b="1" u="none" dirty="0" smtClean="0"/>
          </a:p>
          <a:p>
            <a:endParaRPr lang="en-US" b="1" u="none" dirty="0" smtClean="0"/>
          </a:p>
          <a:p>
            <a:r>
              <a:rPr lang="en-US" b="0" u="none" dirty="0" smtClean="0"/>
              <a:t>There are many different roles that can be played. </a:t>
            </a:r>
          </a:p>
          <a:p>
            <a:endParaRPr lang="en-US" b="0" u="none" dirty="0" smtClean="0"/>
          </a:p>
          <a:p>
            <a:r>
              <a:rPr lang="en-US" b="0" u="sng" dirty="0" smtClean="0"/>
              <a:t>Elaborate  briefly on each: </a:t>
            </a:r>
          </a:p>
          <a:p>
            <a:r>
              <a:rPr lang="en-US" sz="2000" b="1" dirty="0"/>
              <a:t>Renewable Resource Owner - </a:t>
            </a:r>
            <a:r>
              <a:rPr lang="en-US" sz="1800" dirty="0"/>
              <a:t>Land, rights access to sun, wind, feedstock, heat; “THE HOST”</a:t>
            </a:r>
          </a:p>
          <a:p>
            <a:r>
              <a:rPr lang="en-US" sz="2000" b="1" dirty="0"/>
              <a:t>Sponsor - </a:t>
            </a:r>
            <a:r>
              <a:rPr lang="en-US" sz="1800" dirty="0"/>
              <a:t>Conductor/arranger of the entire transaction – “THE CHAMPION/PROMOTER” </a:t>
            </a:r>
          </a:p>
          <a:p>
            <a:r>
              <a:rPr lang="en-US" sz="2000" b="1" dirty="0"/>
              <a:t>Developer -  </a:t>
            </a:r>
            <a:r>
              <a:rPr lang="en-US" sz="1800" dirty="0"/>
              <a:t>Technical expert on secure site, choosing EPC, securing equipment &amp; financing </a:t>
            </a:r>
          </a:p>
          <a:p>
            <a:r>
              <a:rPr lang="en-US" sz="2000" b="1" dirty="0"/>
              <a:t>Off-taker - </a:t>
            </a:r>
            <a:r>
              <a:rPr lang="en-US" sz="1800" dirty="0"/>
              <a:t>Recipient of energy from project</a:t>
            </a:r>
          </a:p>
          <a:p>
            <a:r>
              <a:rPr lang="en-US" sz="2000" b="1" dirty="0"/>
              <a:t>Investor/Financier -  </a:t>
            </a:r>
            <a:r>
              <a:rPr lang="en-US" sz="1800" dirty="0"/>
              <a:t>Equity, Debt, Tax Equity</a:t>
            </a:r>
            <a:endParaRPr lang="en-US" b="0" u="none" dirty="0" smtClean="0"/>
          </a:p>
          <a:p>
            <a:endParaRPr lang="en-US" b="0" u="none" dirty="0" smtClean="0"/>
          </a:p>
          <a:p>
            <a:endParaRPr lang="en-US" b="0" u="none" dirty="0" smtClean="0"/>
          </a:p>
          <a:p>
            <a:r>
              <a:rPr lang="en-US" b="1" u="none" dirty="0" smtClean="0"/>
              <a:t>KEY MESSAGE: </a:t>
            </a:r>
            <a:r>
              <a:rPr lang="en-US" b="0" u="none" dirty="0" smtClean="0"/>
              <a:t>The tribe can play one of several of these depending on the circumstances. </a:t>
            </a:r>
          </a:p>
          <a:p>
            <a:endParaRPr lang="en-US" b="1" u="sng" dirty="0" smtClean="0"/>
          </a:p>
          <a:p>
            <a:endParaRPr lang="en-US" b="1" u="sng" dirty="0"/>
          </a:p>
        </p:txBody>
      </p:sp>
      <p:sp>
        <p:nvSpPr>
          <p:cNvPr id="4" name="Slide Number Placeholder 3"/>
          <p:cNvSpPr>
            <a:spLocks noGrp="1"/>
          </p:cNvSpPr>
          <p:nvPr>
            <p:ph type="sldNum" sz="quarter" idx="10"/>
          </p:nvPr>
        </p:nvSpPr>
        <p:spPr/>
        <p:txBody>
          <a:bodyPr/>
          <a:lstStyle/>
          <a:p>
            <a:pPr>
              <a:defRPr/>
            </a:pPr>
            <a:fld id="{7204762F-9C7D-4CBB-B25C-D019F0126CE7}" type="slidenum">
              <a:rPr lang="en-US" smtClean="0"/>
              <a:pPr>
                <a:defRPr/>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0" indent="-91440">
              <a:buFont typeface="Arial" pitchFamily="34" charset="0"/>
              <a:buChar char="•"/>
            </a:pPr>
            <a:r>
              <a:rPr lang="en-US" sz="1200" kern="1200" dirty="0" smtClean="0">
                <a:solidFill>
                  <a:schemeClr val="tx1"/>
                </a:solidFill>
                <a:latin typeface="+mn-lt"/>
                <a:ea typeface="+mn-ea"/>
                <a:cs typeface="+mn-cs"/>
              </a:rPr>
              <a:t>Let’s talk for a few minutes about the</a:t>
            </a:r>
            <a:r>
              <a:rPr lang="en-US" sz="1200" kern="1200" baseline="0" dirty="0" smtClean="0">
                <a:solidFill>
                  <a:schemeClr val="tx1"/>
                </a:solidFill>
                <a:latin typeface="+mn-lt"/>
                <a:ea typeface="+mn-ea"/>
                <a:cs typeface="+mn-cs"/>
              </a:rPr>
              <a:t> Key Concept of T</a:t>
            </a:r>
            <a:r>
              <a:rPr lang="en-US" sz="1200" kern="1200" dirty="0" smtClean="0">
                <a:solidFill>
                  <a:schemeClr val="tx1"/>
                </a:solidFill>
                <a:latin typeface="+mn-lt"/>
                <a:ea typeface="+mn-ea"/>
                <a:cs typeface="+mn-cs"/>
              </a:rPr>
              <a:t>ax Equity Partnerships. </a:t>
            </a:r>
          </a:p>
          <a:p>
            <a:pPr marL="91440" lvl="0" indent="-91440">
              <a:buFont typeface="Arial" pitchFamily="34" charset="0"/>
              <a:buChar char="•"/>
            </a:pPr>
            <a:r>
              <a:rPr lang="en-US" sz="1200" kern="1200" dirty="0" smtClean="0">
                <a:solidFill>
                  <a:schemeClr val="tx1"/>
                </a:solidFill>
                <a:latin typeface="+mn-lt"/>
                <a:ea typeface="+mn-ea"/>
                <a:cs typeface="+mn-cs"/>
              </a:rPr>
              <a:t>The reason this is important is because the federal government offers tax incentives for renewable energy development, sometimes to the tune of 30-50%.</a:t>
            </a:r>
          </a:p>
          <a:p>
            <a:pPr marL="91440" lvl="0" indent="-91440">
              <a:buFont typeface="Arial" pitchFamily="34" charset="0"/>
              <a:buChar char="•"/>
            </a:pPr>
            <a:r>
              <a:rPr lang="en-US" sz="1200" kern="1200" dirty="0" smtClean="0">
                <a:solidFill>
                  <a:schemeClr val="tx1"/>
                </a:solidFill>
                <a:latin typeface="+mn-lt"/>
                <a:ea typeface="+mn-ea"/>
                <a:cs typeface="+mn-cs"/>
              </a:rPr>
              <a:t>This works because the tax equity partner passes through the equivalent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savings of the tax credit value through reduced electricity costs or a more competitive price for energy. </a:t>
            </a:r>
          </a:p>
          <a:p>
            <a:pPr marL="91440" lvl="0" indent="-91440">
              <a:buFont typeface="Arial" pitchFamily="34" charset="0"/>
              <a:buChar char="•"/>
            </a:pPr>
            <a:r>
              <a:rPr lang="en-US" sz="1200" kern="1200" dirty="0" smtClean="0">
                <a:solidFill>
                  <a:schemeClr val="tx1"/>
                </a:solidFill>
                <a:latin typeface="+mn-lt"/>
                <a:ea typeface="+mn-ea"/>
                <a:cs typeface="+mn-cs"/>
              </a:rPr>
              <a:t>Tribes still have the option to own the project after the useful tax credit life, and most agreements with a partner outline the specifics of the ownership transfer. </a:t>
            </a:r>
          </a:p>
          <a:p>
            <a:pPr marL="91440" lvl="0" indent="-91440">
              <a:buFont typeface="Arial" pitchFamily="34" charset="0"/>
              <a:buChar char="•"/>
            </a:pPr>
            <a:r>
              <a:rPr lang="en-US" sz="1200" kern="1200" dirty="0" smtClean="0">
                <a:solidFill>
                  <a:schemeClr val="tx1"/>
                </a:solidFill>
                <a:latin typeface="+mn-lt"/>
                <a:ea typeface="+mn-ea"/>
                <a:cs typeface="+mn-cs"/>
              </a:rPr>
              <a:t>You CAN develop a project without a tax equity partner. However, it is unlikely that you’ll have a situation in which the economics make sense, so there would have to be another compelling reason to skip this partnership type and eschew the tax credit opportunity.</a:t>
            </a:r>
          </a:p>
          <a:p>
            <a:pPr marL="91440" lvl="0" indent="-91440">
              <a:buFont typeface="Arial" pitchFamily="34" charset="0"/>
              <a:buChar char="•"/>
            </a:pPr>
            <a:r>
              <a:rPr lang="en-US" sz="1200" kern="1200" dirty="0" smtClean="0">
                <a:solidFill>
                  <a:schemeClr val="tx1"/>
                </a:solidFill>
                <a:latin typeface="+mn-lt"/>
                <a:ea typeface="+mn-ea"/>
                <a:cs typeface="+mn-cs"/>
              </a:rPr>
              <a:t>There is more information on tax equity partnerships and how they work in the advanced series of</a:t>
            </a:r>
            <a:r>
              <a:rPr lang="en-US" sz="1200" kern="1200" baseline="0" dirty="0" smtClean="0">
                <a:solidFill>
                  <a:schemeClr val="tx1"/>
                </a:solidFill>
                <a:latin typeface="+mn-lt"/>
                <a:ea typeface="+mn-ea"/>
                <a:cs typeface="+mn-cs"/>
              </a:rPr>
              <a:t> courses</a:t>
            </a:r>
            <a:r>
              <a:rPr lang="en-US" sz="1200" kern="1200" dirty="0" smtClean="0">
                <a:solidFill>
                  <a:schemeClr val="tx1"/>
                </a:solidFill>
                <a:latin typeface="+mn-lt"/>
                <a:ea typeface="+mn-ea"/>
                <a:cs typeface="+mn-cs"/>
              </a:rPr>
              <a:t>, as well as in the community- and commercial-scale focused webinars.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CEE81D2-114F-DE43-938B-79953DE87D80}" type="slidenum">
              <a:rPr lang="en-US" smtClean="0"/>
              <a:pPr/>
              <a:t>24</a:t>
            </a:fld>
            <a:endParaRPr lang="en-US" dirty="0"/>
          </a:p>
        </p:txBody>
      </p:sp>
    </p:spTree>
    <p:extLst>
      <p:ext uri="{BB962C8B-B14F-4D97-AF65-F5344CB8AC3E}">
        <p14:creationId xmlns:p14="http://schemas.microsoft.com/office/powerpoint/2010/main" val="1008700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Once you’ve narrowed the project options and determined that the project is still viable given your goals and the project economics, you can start to refine it. This is a huge effort, and for most larger projects, is done in partnership with a project developer (who may or may not be the tax equity partner).</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In this step, there are a lot of decisions to be made by the tribal leaders. For example: </a:t>
            </a:r>
          </a:p>
          <a:p>
            <a:pPr marL="548640" lvl="2" indent="-91440">
              <a:buFont typeface="Arial" pitchFamily="34" charset="0"/>
              <a:buChar char="•"/>
            </a:pPr>
            <a:r>
              <a:rPr lang="en-US" sz="1200" kern="1200" dirty="0" smtClean="0">
                <a:solidFill>
                  <a:schemeClr val="tx1"/>
                </a:solidFill>
                <a:latin typeface="+mn-lt"/>
                <a:ea typeface="+mn-ea"/>
                <a:cs typeface="+mn-cs"/>
              </a:rPr>
              <a:t>Will there be a tax equity partnership?</a:t>
            </a:r>
          </a:p>
          <a:p>
            <a:pPr marL="548640" lvl="2" indent="-91440">
              <a:buFont typeface="Arial" pitchFamily="34" charset="0"/>
              <a:buChar char="•"/>
            </a:pPr>
            <a:r>
              <a:rPr lang="en-US" sz="1200" kern="1200" dirty="0" smtClean="0">
                <a:solidFill>
                  <a:schemeClr val="tx1"/>
                </a:solidFill>
                <a:latin typeface="+mn-lt"/>
                <a:ea typeface="+mn-ea"/>
                <a:cs typeface="+mn-cs"/>
              </a:rPr>
              <a:t>Will there be a project developer? If so, who? This is done through a procurement process, and we</a:t>
            </a:r>
            <a:r>
              <a:rPr lang="en-US" sz="1200" kern="1200" baseline="0" dirty="0" smtClean="0">
                <a:solidFill>
                  <a:schemeClr val="tx1"/>
                </a:solidFill>
                <a:latin typeface="+mn-lt"/>
                <a:ea typeface="+mn-ea"/>
                <a:cs typeface="+mn-cs"/>
              </a:rPr>
              <a:t> talk more about this in our </a:t>
            </a:r>
            <a:r>
              <a:rPr lang="en-US" sz="1200" kern="1200" dirty="0" smtClean="0">
                <a:solidFill>
                  <a:schemeClr val="tx1"/>
                </a:solidFill>
                <a:latin typeface="+mn-lt"/>
                <a:ea typeface="+mn-ea"/>
                <a:cs typeface="+mn-cs"/>
              </a:rPr>
              <a:t>advanced series of webinars.</a:t>
            </a:r>
            <a:r>
              <a:rPr lang="en-US" sz="1200" kern="1200" baseline="0" dirty="0" smtClean="0">
                <a:solidFill>
                  <a:schemeClr val="tx1"/>
                </a:solidFill>
                <a:latin typeface="+mn-lt"/>
                <a:ea typeface="+mn-ea"/>
                <a:cs typeface="+mn-cs"/>
              </a:rPr>
              <a:t> Also, the DOE Office of Indian Energy </a:t>
            </a:r>
            <a:r>
              <a:rPr lang="en-US" sz="1200" kern="1200" dirty="0" smtClean="0">
                <a:solidFill>
                  <a:schemeClr val="tx1"/>
                </a:solidFill>
                <a:latin typeface="+mn-lt"/>
                <a:ea typeface="+mn-ea"/>
                <a:cs typeface="+mn-cs"/>
              </a:rPr>
              <a:t>resource library contains links to useful</a:t>
            </a:r>
            <a:r>
              <a:rPr lang="en-US" sz="1200" kern="1200" baseline="0" dirty="0" smtClean="0">
                <a:solidFill>
                  <a:schemeClr val="tx1"/>
                </a:solidFill>
                <a:latin typeface="+mn-lt"/>
                <a:ea typeface="+mn-ea"/>
                <a:cs typeface="+mn-cs"/>
              </a:rPr>
              <a:t> documents that </a:t>
            </a:r>
            <a:r>
              <a:rPr lang="en-US" sz="1200" kern="1200" dirty="0" smtClean="0">
                <a:solidFill>
                  <a:schemeClr val="tx1"/>
                </a:solidFill>
                <a:latin typeface="+mn-lt"/>
                <a:ea typeface="+mn-ea"/>
                <a:cs typeface="+mn-cs"/>
              </a:rPr>
              <a:t>can assist in the design and roll out of these procurement efforts, so that you are most likely to get a good deal. </a:t>
            </a:r>
          </a:p>
          <a:p>
            <a:pPr marL="548640" lvl="2" indent="-91440">
              <a:buFont typeface="Arial" pitchFamily="34" charset="0"/>
              <a:buChar char="•"/>
            </a:pPr>
            <a:r>
              <a:rPr lang="en-US" sz="1200" kern="1200" dirty="0" smtClean="0">
                <a:solidFill>
                  <a:schemeClr val="tx1"/>
                </a:solidFill>
                <a:latin typeface="+mn-lt"/>
                <a:ea typeface="+mn-ea"/>
                <a:cs typeface="+mn-cs"/>
              </a:rPr>
              <a:t>Are the permits in motion? This can also be the job of the developer, if you go that direction.</a:t>
            </a:r>
          </a:p>
          <a:p>
            <a:pPr marL="548640" lvl="2" indent="-91440">
              <a:buFont typeface="Arial" pitchFamily="34" charset="0"/>
              <a:buChar char="•"/>
            </a:pPr>
            <a:r>
              <a:rPr lang="en-US" sz="1200" kern="1200" dirty="0" smtClean="0">
                <a:solidFill>
                  <a:schemeClr val="tx1"/>
                </a:solidFill>
                <a:latin typeface="+mn-lt"/>
                <a:ea typeface="+mn-ea"/>
                <a:cs typeface="+mn-cs"/>
              </a:rPr>
              <a:t>What are the real, brass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tacks costs and financing options for this project (that’s developed by the staff), and which one will you go with (determined by the leadership)? </a:t>
            </a:r>
          </a:p>
          <a:p>
            <a:pPr marL="91440" lvl="0" indent="-91440">
              <a:buFont typeface="Arial" pitchFamily="34" charset="0"/>
              <a:buChar char="•"/>
            </a:pPr>
            <a:r>
              <a:rPr lang="en-US" sz="1200" kern="1200" dirty="0" smtClean="0">
                <a:solidFill>
                  <a:schemeClr val="tx1"/>
                </a:solidFill>
                <a:latin typeface="+mn-lt"/>
                <a:ea typeface="+mn-ea"/>
                <a:cs typeface="+mn-cs"/>
              </a:rPr>
              <a:t>We’ve provided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more information on the mechanics of step 3 in our community- and commercial-scale webinars. </a:t>
            </a:r>
          </a:p>
          <a:p>
            <a:pPr marL="91440" indent="-9144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This Implementation step when you get to actually see the construction of the project happen.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In this step, which can be among the longer of the steps, you finalize all the partnerships and technology agreements, complete the interconnection with the utility, and get all the financing in order and executed so you can build the project.</a:t>
            </a:r>
          </a:p>
          <a:p>
            <a:pPr marL="91440" lvl="0" indent="-91440">
              <a:buFont typeface="Arial" pitchFamily="34" charset="0"/>
              <a:buChar char="•"/>
            </a:pPr>
            <a:r>
              <a:rPr lang="en-US" sz="1200" kern="1200" dirty="0" smtClean="0">
                <a:solidFill>
                  <a:schemeClr val="tx1"/>
                </a:solidFill>
                <a:latin typeface="+mn-lt"/>
                <a:ea typeface="+mn-ea"/>
                <a:cs typeface="+mn-cs"/>
              </a:rPr>
              <a:t>When the project implementation is done, and this is often done by the developer partner, if you have one, it’s commissioned and operation begins.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indent="-91440">
              <a:buFont typeface="Arial" pitchFamily="34" charset="0"/>
              <a:buChar char="•"/>
            </a:pPr>
            <a:r>
              <a:rPr lang="en-US" sz="1200" kern="1200" dirty="0" smtClean="0">
                <a:solidFill>
                  <a:schemeClr val="tx1"/>
                </a:solidFill>
                <a:latin typeface="+mn-lt"/>
                <a:ea typeface="+mn-ea"/>
                <a:cs typeface="+mn-cs"/>
              </a:rPr>
              <a:t>Finally, the project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up and running! Now you have to maintain it. </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Operations and maintenance, or O&amp;M, for renewable power plants is less than fossil plants because there typically is no fuel cost. However, there are other maintenance costs to consider, including: </a:t>
            </a:r>
          </a:p>
          <a:p>
            <a:pPr marL="548640" lvl="2" indent="-91440">
              <a:buFont typeface="Arial" pitchFamily="34" charset="0"/>
              <a:buChar char="•"/>
            </a:pPr>
            <a:r>
              <a:rPr lang="en-US" sz="1200" kern="1200" dirty="0" smtClean="0">
                <a:solidFill>
                  <a:schemeClr val="tx1"/>
                </a:solidFill>
                <a:latin typeface="+mn-lt"/>
                <a:ea typeface="+mn-ea"/>
                <a:cs typeface="+mn-cs"/>
              </a:rPr>
              <a:t>Cleaning, </a:t>
            </a:r>
          </a:p>
          <a:p>
            <a:pPr marL="548640" lvl="2" indent="-91440">
              <a:buFont typeface="Arial" pitchFamily="34" charset="0"/>
              <a:buChar char="•"/>
            </a:pPr>
            <a:r>
              <a:rPr lang="en-US" sz="1200" kern="1200" dirty="0" smtClean="0">
                <a:solidFill>
                  <a:schemeClr val="tx1"/>
                </a:solidFill>
                <a:latin typeface="+mn-lt"/>
                <a:ea typeface="+mn-ea"/>
                <a:cs typeface="+mn-cs"/>
              </a:rPr>
              <a:t>Mechanical functionality, </a:t>
            </a:r>
          </a:p>
          <a:p>
            <a:pPr marL="548640" lvl="2" indent="-91440">
              <a:buFont typeface="Arial" pitchFamily="34" charset="0"/>
              <a:buChar char="•"/>
            </a:pPr>
            <a:r>
              <a:rPr lang="en-US" sz="1200" kern="1200" dirty="0" smtClean="0">
                <a:solidFill>
                  <a:schemeClr val="tx1"/>
                </a:solidFill>
                <a:latin typeface="+mn-lt"/>
                <a:ea typeface="+mn-ea"/>
                <a:cs typeface="+mn-cs"/>
              </a:rPr>
              <a:t>Insurance, and</a:t>
            </a:r>
          </a:p>
          <a:p>
            <a:pPr marL="548640" lvl="2" indent="-91440">
              <a:buFont typeface="Arial" pitchFamily="34" charset="0"/>
              <a:buChar char="•"/>
            </a:pPr>
            <a:r>
              <a:rPr lang="en-US" sz="1200" kern="1200" dirty="0" smtClean="0">
                <a:solidFill>
                  <a:schemeClr val="tx1"/>
                </a:solidFill>
                <a:latin typeface="+mn-lt"/>
                <a:ea typeface="+mn-ea"/>
                <a:cs typeface="+mn-cs"/>
              </a:rPr>
              <a:t>For solar power projects, inverter replacement.</a:t>
            </a:r>
          </a:p>
          <a:p>
            <a:pPr marL="91440" lvl="0" indent="-91440">
              <a:buFont typeface="Arial" pitchFamily="34" charset="0"/>
              <a:buChar char="•"/>
            </a:pPr>
            <a:r>
              <a:rPr lang="en-US" sz="1200" kern="1200" dirty="0" smtClean="0">
                <a:solidFill>
                  <a:schemeClr val="tx1"/>
                </a:solidFill>
                <a:latin typeface="+mn-lt"/>
                <a:ea typeface="+mn-ea"/>
                <a:cs typeface="+mn-cs"/>
              </a:rPr>
              <a:t>The developer partner will often have this in their proposal, if you choose to pursue one.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Now that the facility is operating and being maintained, you may think that’s it’s a done deal, but it’s not! </a:t>
            </a:r>
          </a:p>
          <a:p>
            <a:pPr marL="91440" lvl="0" indent="-91440">
              <a:buFont typeface="Arial" pitchFamily="34" charset="0"/>
              <a:buChar char="•"/>
            </a:pPr>
            <a:r>
              <a:rPr lang="en-US" sz="1200" kern="1200" dirty="0" smtClean="0">
                <a:solidFill>
                  <a:schemeClr val="tx1"/>
                </a:solidFill>
                <a:latin typeface="+mn-lt"/>
                <a:ea typeface="+mn-ea"/>
                <a:cs typeface="+mn-cs"/>
              </a:rPr>
              <a:t>It’s now a part of your energy and financial portfolio. Integrating this project into your energy planning process is critical to making sure that what you learned from this project is carried into future projects. </a:t>
            </a:r>
          </a:p>
          <a:p>
            <a:pPr marL="91440" lvl="0" indent="-91440">
              <a:buFont typeface="Arial" pitchFamily="34" charset="0"/>
              <a:buChar char="•"/>
            </a:pPr>
            <a:r>
              <a:rPr lang="en-US" sz="1200" kern="1200" dirty="0" smtClean="0">
                <a:solidFill>
                  <a:schemeClr val="tx1"/>
                </a:solidFill>
                <a:latin typeface="+mn-lt"/>
                <a:ea typeface="+mn-ea"/>
                <a:cs typeface="+mn-cs"/>
              </a:rPr>
              <a:t>From there, you can follow this same cycle</a:t>
            </a:r>
            <a:r>
              <a:rPr lang="en-US" sz="1200" kern="1200" baseline="0" dirty="0" smtClean="0">
                <a:solidFill>
                  <a:schemeClr val="tx1"/>
                </a:solidFill>
                <a:latin typeface="+mn-lt"/>
                <a:ea typeface="+mn-ea"/>
                <a:cs typeface="+mn-cs"/>
              </a:rPr>
              <a:t> as you approach </a:t>
            </a:r>
            <a:r>
              <a:rPr lang="en-US" sz="1200" kern="1200" dirty="0" smtClean="0">
                <a:solidFill>
                  <a:schemeClr val="tx1"/>
                </a:solidFill>
                <a:latin typeface="+mn-lt"/>
                <a:ea typeface="+mn-ea"/>
                <a:cs typeface="+mn-cs"/>
              </a:rPr>
              <a:t>additional potential projects that you’ve identified in your comprehensive</a:t>
            </a:r>
            <a:r>
              <a:rPr lang="en-US" sz="1200" kern="1200" baseline="0" dirty="0" smtClean="0">
                <a:solidFill>
                  <a:schemeClr val="tx1"/>
                </a:solidFill>
                <a:latin typeface="+mn-lt"/>
                <a:ea typeface="+mn-ea"/>
                <a:cs typeface="+mn-cs"/>
              </a:rPr>
              <a:t> energy plan</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This has been a VERY high level overview of this project development framework. It’s very important to remember that this process is iterative and involves increasing refinement of information in order to know if the project is going to achieve the Tribe’s goals.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0" indent="-91440">
              <a:buFont typeface="Arial" pitchFamily="34" charset="0"/>
              <a:buChar char="•"/>
            </a:pPr>
            <a:r>
              <a:rPr lang="en-US" sz="1200" kern="1200" dirty="0" smtClean="0">
                <a:solidFill>
                  <a:schemeClr val="tx1"/>
                </a:solidFill>
                <a:latin typeface="+mn-lt"/>
                <a:ea typeface="+mn-ea"/>
                <a:cs typeface="+mn-cs"/>
              </a:rPr>
              <a:t>Before we get started, I want to take a minute to talk about why you may be here: the benefits of tribal renewable energy development </a:t>
            </a:r>
          </a:p>
          <a:p>
            <a:pPr marL="91440" lvl="0" indent="-91440">
              <a:buFont typeface="Arial" pitchFamily="34" charset="0"/>
              <a:buChar char="•"/>
            </a:pPr>
            <a:r>
              <a:rPr lang="en-US" sz="1200" kern="1200" dirty="0" smtClean="0">
                <a:solidFill>
                  <a:schemeClr val="tx1"/>
                </a:solidFill>
                <a:latin typeface="+mn-lt"/>
                <a:ea typeface="+mn-ea"/>
                <a:cs typeface="+mn-cs"/>
              </a:rPr>
              <a:t>There are a variety of benefits, and the extent to which they can be reaped depends on the scale and type of project. </a:t>
            </a:r>
          </a:p>
          <a:p>
            <a:pPr marL="91440" lvl="0" indent="-91440">
              <a:buFont typeface="Arial" pitchFamily="34" charset="0"/>
              <a:buChar char="•"/>
            </a:pPr>
            <a:r>
              <a:rPr lang="en-US" sz="1200" kern="1200" dirty="0" smtClean="0">
                <a:solidFill>
                  <a:schemeClr val="tx1"/>
                </a:solidFill>
                <a:latin typeface="+mn-lt"/>
                <a:ea typeface="+mn-ea"/>
                <a:cs typeface="+mn-cs"/>
              </a:rPr>
              <a:t>Often times we can prioritize project types based on goals – that is, we know that if the goal is increased income – then you are likely targeting a revenue-generating project, as opposed to a facility-scale project.</a:t>
            </a:r>
          </a:p>
          <a:p>
            <a:pPr marL="91440" lvl="0" indent="-91440">
              <a:buFont typeface="Arial" pitchFamily="34" charset="0"/>
              <a:buChar char="•"/>
            </a:pPr>
            <a:r>
              <a:rPr lang="en-US" sz="1200" kern="1200" dirty="0" smtClean="0">
                <a:solidFill>
                  <a:schemeClr val="tx1"/>
                </a:solidFill>
                <a:latin typeface="+mn-lt"/>
                <a:ea typeface="+mn-ea"/>
                <a:cs typeface="+mn-cs"/>
              </a:rPr>
              <a:t>Accessing these benefits is why we are really here today – we know we can use renewable energy to obtain these benefits, and we are going to talk at length about how to get those projects going.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CEE81D2-114F-DE43-938B-79953DE87D80}" type="slidenum">
              <a:rPr lang="en-US" smtClean="0"/>
              <a:pPr/>
              <a:t>3</a:t>
            </a:fld>
            <a:endParaRPr lang="en-US" dirty="0"/>
          </a:p>
        </p:txBody>
      </p:sp>
    </p:spTree>
    <p:extLst>
      <p:ext uri="{BB962C8B-B14F-4D97-AF65-F5344CB8AC3E}">
        <p14:creationId xmlns:p14="http://schemas.microsoft.com/office/powerpoint/2010/main" val="483070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Thank you for your interest in this overview of the essential concepts for renewable energy project development and financing. For more information, including our complete list of project development and financing webinars, renewable energy technology foundational webinars, Energy Resource Library, and more please visit the DOE Office of Indian Energy website at www.energy.gov/indianenergy.</a:t>
            </a:r>
            <a:r>
              <a:rPr lang="en-US" sz="1200" kern="1200" baseline="0" dirty="0" smtClean="0">
                <a:solidFill>
                  <a:schemeClr val="tx1"/>
                </a:solidFill>
                <a:latin typeface="+mn-lt"/>
                <a:ea typeface="+mn-ea"/>
                <a:cs typeface="+mn-cs"/>
              </a:rPr>
              <a:t> You can also access these webinars directly from the National Training and Education Resource Center at: www.nterlearning.org.</a:t>
            </a:r>
            <a:endParaRPr lang="en-US" sz="1200" kern="1200" dirty="0" smtClean="0">
              <a:solidFill>
                <a:schemeClr val="tx1"/>
              </a:solidFill>
              <a:latin typeface="+mn-lt"/>
              <a:ea typeface="+mn-ea"/>
              <a:cs typeface="+mn-cs"/>
            </a:endParaRPr>
          </a:p>
          <a:p>
            <a:pPr marL="91440" lvl="0" indent="-91440">
              <a:buFont typeface="Arial" pitchFamily="34" charset="0"/>
              <a:buChar char="•"/>
            </a:pPr>
            <a:r>
              <a:rPr lang="en-US" sz="1200" kern="1200" dirty="0" smtClean="0">
                <a:solidFill>
                  <a:schemeClr val="tx1"/>
                </a:solidFill>
                <a:latin typeface="+mn-lt"/>
                <a:ea typeface="+mn-ea"/>
                <a:cs typeface="+mn-cs"/>
              </a:rPr>
              <a:t>This work was funded by the DOE Office of Indian Energy Policy and Programs, and developed through a partnership between the DOE Office of Indian Energy, the National Renewable Energy Laboratory, Cohn </a:t>
            </a:r>
            <a:r>
              <a:rPr lang="en-US" sz="1200" kern="1200" dirty="0" err="1" smtClean="0">
                <a:solidFill>
                  <a:schemeClr val="tx1"/>
                </a:solidFill>
                <a:latin typeface="+mn-lt"/>
                <a:ea typeface="+mn-ea"/>
                <a:cs typeface="+mn-cs"/>
              </a:rPr>
              <a:t>Reznick</a:t>
            </a:r>
            <a:r>
              <a:rPr lang="en-US" sz="1200" kern="1200" dirty="0" smtClean="0">
                <a:solidFill>
                  <a:schemeClr val="tx1"/>
                </a:solidFill>
                <a:latin typeface="+mn-lt"/>
                <a:ea typeface="+mn-ea"/>
                <a:cs typeface="+mn-cs"/>
              </a:rPr>
              <a:t>, Red Mountain Energy Partners, and Dearhouse Consulting Group.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39</a:t>
            </a:fld>
            <a:endParaRPr lang="en-US" dirty="0"/>
          </a:p>
        </p:txBody>
      </p:sp>
    </p:spTree>
    <p:extLst>
      <p:ext uri="{BB962C8B-B14F-4D97-AF65-F5344CB8AC3E}">
        <p14:creationId xmlns:p14="http://schemas.microsoft.com/office/powerpoint/2010/main" val="358847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To accomplish that goal, I am going to talk through a quick overview of the training program and the structure of the program</a:t>
            </a:r>
          </a:p>
          <a:p>
            <a:pPr marL="91440" lvl="0" indent="-91440">
              <a:buFont typeface="Arial" pitchFamily="34" charset="0"/>
              <a:buChar char="•"/>
            </a:pPr>
            <a:r>
              <a:rPr lang="en-US" sz="1200" kern="1200" dirty="0" smtClean="0">
                <a:solidFill>
                  <a:schemeClr val="tx1"/>
                </a:solidFill>
                <a:latin typeface="+mn-lt"/>
                <a:ea typeface="+mn-ea"/>
                <a:cs typeface="+mn-cs"/>
              </a:rPr>
              <a:t>Then I will talk about the critical concepts that you need to be familiar with in order to develop projects on your lands or with your resources, and </a:t>
            </a:r>
          </a:p>
          <a:p>
            <a:pPr marL="91440" lvl="0" indent="-91440">
              <a:buFont typeface="Arial" pitchFamily="34" charset="0"/>
              <a:buChar char="•"/>
            </a:pPr>
            <a:r>
              <a:rPr lang="en-US" sz="1200" kern="1200" dirty="0" smtClean="0">
                <a:solidFill>
                  <a:schemeClr val="tx1"/>
                </a:solidFill>
                <a:latin typeface="+mn-lt"/>
                <a:ea typeface="+mn-ea"/>
                <a:cs typeface="+mn-cs"/>
              </a:rPr>
              <a:t>I will go through a brief chronological project development process and identify key decision points for project leaders.</a:t>
            </a:r>
          </a:p>
        </p:txBody>
      </p:sp>
      <p:sp>
        <p:nvSpPr>
          <p:cNvPr id="4" name="Slide Number Placeholder 3"/>
          <p:cNvSpPr>
            <a:spLocks noGrp="1"/>
          </p:cNvSpPr>
          <p:nvPr>
            <p:ph type="sldNum" sz="quarter" idx="10"/>
          </p:nvPr>
        </p:nvSpPr>
        <p:spPr/>
        <p:txBody>
          <a:bodyPr/>
          <a:lstStyle/>
          <a:p>
            <a:fld id="{9CEE81D2-114F-DE43-938B-79953DE87D8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a:t>
            </a:r>
            <a:r>
              <a:rPr lang="en-US" baseline="0" dirty="0" smtClean="0"/>
              <a:t> a quick overview of the training program and structure.</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0" indent="-91440">
              <a:buFont typeface="Arial" pitchFamily="34" charset="0"/>
              <a:buChar char="•"/>
            </a:pPr>
            <a:r>
              <a:rPr lang="en-US" sz="1200" kern="1200" dirty="0" smtClean="0">
                <a:solidFill>
                  <a:schemeClr val="tx1"/>
                </a:solidFill>
                <a:latin typeface="+mn-lt"/>
                <a:ea typeface="+mn-ea"/>
                <a:cs typeface="+mn-cs"/>
              </a:rPr>
              <a:t>The intention of the course is to give you the context, confidence, and capability to make decisions regarding the development of renewable energy on tribal lands. </a:t>
            </a:r>
          </a:p>
          <a:p>
            <a:pPr marL="91440" lvl="0" indent="-91440">
              <a:buFont typeface="Arial" pitchFamily="34" charset="0"/>
              <a:buChar char="•"/>
            </a:pPr>
            <a:r>
              <a:rPr lang="en-US" sz="1200" kern="1200" dirty="0" smtClean="0">
                <a:solidFill>
                  <a:schemeClr val="tx1"/>
                </a:solidFill>
                <a:latin typeface="+mn-lt"/>
                <a:ea typeface="+mn-ea"/>
                <a:cs typeface="+mn-cs"/>
              </a:rPr>
              <a:t>To do that we focus on a </a:t>
            </a:r>
            <a:r>
              <a:rPr lang="en-US" sz="1200" b="1" kern="1200" dirty="0" smtClean="0">
                <a:solidFill>
                  <a:schemeClr val="tx1"/>
                </a:solidFill>
                <a:latin typeface="+mn-lt"/>
                <a:ea typeface="+mn-ea"/>
                <a:cs typeface="+mn-cs"/>
              </a:rPr>
              <a:t>framework</a:t>
            </a:r>
            <a:r>
              <a:rPr lang="en-US" sz="1200" kern="1200" dirty="0" smtClean="0">
                <a:solidFill>
                  <a:schemeClr val="tx1"/>
                </a:solidFill>
                <a:latin typeface="+mn-lt"/>
                <a:ea typeface="+mn-ea"/>
                <a:cs typeface="+mn-cs"/>
              </a:rPr>
              <a:t> to help make those decisions, what you can </a:t>
            </a:r>
            <a:r>
              <a:rPr lang="en-US" sz="1200" b="1" kern="1200" dirty="0" smtClean="0">
                <a:solidFill>
                  <a:schemeClr val="tx1"/>
                </a:solidFill>
                <a:latin typeface="+mn-lt"/>
                <a:ea typeface="+mn-ea"/>
                <a:cs typeface="+mn-cs"/>
              </a:rPr>
              <a:t>expect</a:t>
            </a:r>
            <a:r>
              <a:rPr lang="en-US" sz="1200" kern="1200" dirty="0" smtClean="0">
                <a:solidFill>
                  <a:schemeClr val="tx1"/>
                </a:solidFill>
                <a:latin typeface="+mn-lt"/>
                <a:ea typeface="+mn-ea"/>
                <a:cs typeface="+mn-cs"/>
              </a:rPr>
              <a:t> from the process, what </a:t>
            </a:r>
            <a:r>
              <a:rPr lang="en-US" sz="1200" b="1" kern="1200" dirty="0" smtClean="0">
                <a:solidFill>
                  <a:schemeClr val="tx1"/>
                </a:solidFill>
                <a:latin typeface="+mn-lt"/>
                <a:ea typeface="+mn-ea"/>
                <a:cs typeface="+mn-cs"/>
              </a:rPr>
              <a:t>decisions</a:t>
            </a:r>
            <a:r>
              <a:rPr lang="en-US" sz="1200" kern="1200" dirty="0" smtClean="0">
                <a:solidFill>
                  <a:schemeClr val="tx1"/>
                </a:solidFill>
                <a:latin typeface="+mn-lt"/>
                <a:ea typeface="+mn-ea"/>
                <a:cs typeface="+mn-cs"/>
              </a:rPr>
              <a:t> will need to be made and who should make them, and identify </a:t>
            </a:r>
            <a:r>
              <a:rPr lang="en-US" sz="1200" b="1" kern="1200" dirty="0" smtClean="0">
                <a:solidFill>
                  <a:schemeClr val="tx1"/>
                </a:solidFill>
                <a:latin typeface="+mn-lt"/>
                <a:ea typeface="+mn-ea"/>
                <a:cs typeface="+mn-cs"/>
              </a:rPr>
              <a:t>tools </a:t>
            </a:r>
            <a:r>
              <a:rPr lang="en-US" sz="1200" kern="1200" dirty="0" smtClean="0">
                <a:solidFill>
                  <a:schemeClr val="tx1"/>
                </a:solidFill>
                <a:latin typeface="+mn-lt"/>
                <a:ea typeface="+mn-ea"/>
                <a:cs typeface="+mn-cs"/>
              </a:rPr>
              <a:t>that are available for you to use to</a:t>
            </a:r>
            <a:r>
              <a:rPr lang="en-US" sz="1200" kern="1200" baseline="0" dirty="0" smtClean="0">
                <a:solidFill>
                  <a:schemeClr val="tx1"/>
                </a:solidFill>
                <a:latin typeface="+mn-lt"/>
                <a:ea typeface="+mn-ea"/>
                <a:cs typeface="+mn-cs"/>
              </a:rPr>
              <a:t> make d</a:t>
            </a:r>
            <a:r>
              <a:rPr lang="en-US" sz="1200" kern="1200" dirty="0" smtClean="0">
                <a:solidFill>
                  <a:schemeClr val="tx1"/>
                </a:solidFill>
                <a:latin typeface="+mn-lt"/>
                <a:ea typeface="+mn-ea"/>
                <a:cs typeface="+mn-cs"/>
              </a:rPr>
              <a:t>ecisions.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CEE81D2-114F-DE43-938B-79953DE87D80}" type="slidenum">
              <a:rPr lang="en-US" smtClean="0"/>
              <a:pPr/>
              <a:t>6</a:t>
            </a:fld>
            <a:endParaRPr lang="en-US" dirty="0"/>
          </a:p>
        </p:txBody>
      </p:sp>
    </p:spTree>
    <p:extLst>
      <p:ext uri="{BB962C8B-B14F-4D97-AF65-F5344CB8AC3E}">
        <p14:creationId xmlns:p14="http://schemas.microsoft.com/office/powerpoint/2010/main" val="112174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lvl="0" indent="-91440">
              <a:buFont typeface="Arial" pitchFamily="34" charset="0"/>
              <a:buChar char="•"/>
            </a:pPr>
            <a:r>
              <a:rPr lang="en-US" sz="1200" kern="1200" dirty="0" smtClean="0">
                <a:solidFill>
                  <a:schemeClr val="tx1"/>
                </a:solidFill>
                <a:latin typeface="+mn-lt"/>
                <a:ea typeface="+mn-ea"/>
                <a:cs typeface="+mn-cs"/>
              </a:rPr>
              <a:t>The courses are designed for two audiences</a:t>
            </a:r>
          </a:p>
          <a:p>
            <a:pPr marL="548640" lvl="1" indent="-91440">
              <a:buFont typeface="Arial" pitchFamily="34" charset="0"/>
              <a:buChar char="•"/>
            </a:pPr>
            <a:r>
              <a:rPr lang="en-US" sz="1200" kern="1200" dirty="0" smtClean="0">
                <a:solidFill>
                  <a:schemeClr val="tx1"/>
                </a:solidFill>
                <a:latin typeface="+mn-lt"/>
                <a:ea typeface="+mn-ea"/>
                <a:cs typeface="+mn-cs"/>
              </a:rPr>
              <a:t>tribal leaders, who are the decision makers, and </a:t>
            </a:r>
          </a:p>
          <a:p>
            <a:pPr marL="548640" lvl="1" indent="-91440">
              <a:buFont typeface="Arial" pitchFamily="34" charset="0"/>
              <a:buChar char="•"/>
            </a:pPr>
            <a:r>
              <a:rPr lang="en-US" sz="1200" kern="1200" dirty="0" smtClean="0">
                <a:solidFill>
                  <a:schemeClr val="tx1"/>
                </a:solidFill>
                <a:latin typeface="+mn-lt"/>
                <a:ea typeface="+mn-ea"/>
                <a:cs typeface="+mn-cs"/>
              </a:rPr>
              <a:t>tribal staff and project managers. </a:t>
            </a:r>
          </a:p>
          <a:p>
            <a:pPr marL="91440" lvl="0" indent="-91440">
              <a:buFont typeface="Arial" pitchFamily="34" charset="0"/>
              <a:buChar char="•"/>
            </a:pPr>
            <a:r>
              <a:rPr lang="en-US" sz="1200" kern="1200" dirty="0" smtClean="0">
                <a:solidFill>
                  <a:schemeClr val="tx1"/>
                </a:solidFill>
                <a:latin typeface="+mn-lt"/>
                <a:ea typeface="+mn-ea"/>
                <a:cs typeface="+mn-cs"/>
              </a:rPr>
              <a:t>Tribal leaders really need to understand the process and where decisions need to be made in order to keep projects moving.</a:t>
            </a:r>
          </a:p>
          <a:p>
            <a:pPr marL="91440" lvl="0" indent="-91440">
              <a:buFont typeface="Arial" pitchFamily="34" charset="0"/>
              <a:buChar char="•"/>
            </a:pPr>
            <a:r>
              <a:rPr lang="en-US" sz="1200" kern="1200" dirty="0" smtClean="0">
                <a:solidFill>
                  <a:schemeClr val="tx1"/>
                </a:solidFill>
                <a:latin typeface="+mn-lt"/>
                <a:ea typeface="+mn-ea"/>
                <a:cs typeface="+mn-cs"/>
              </a:rPr>
              <a:t>Staff need that same information, and also what additional details need to be developed  in order to facilitate the decision maker’s ability to make those key decisions.</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To</a:t>
            </a:r>
            <a:r>
              <a:rPr lang="en-US" baseline="0" dirty="0" smtClean="0"/>
              <a:t> accomplish the training goals, we’ve broken the information into a manageable course structure: </a:t>
            </a:r>
          </a:p>
          <a:p>
            <a:pPr marL="628650" lvl="1" indent="-171450">
              <a:buFont typeface="Arial"/>
              <a:buChar char="•"/>
            </a:pPr>
            <a:r>
              <a:rPr lang="en-US" baseline="0" dirty="0" smtClean="0"/>
              <a:t>1) the essentials – that is what you are here for today. In the essentials, you will get an overview of the terminology as well as the process. We’ll talk about rough timelines, appropriate expectations for project development, and the process for development. We also talk about tools that are available to support decision making. </a:t>
            </a:r>
          </a:p>
          <a:p>
            <a:pPr marL="628650" lvl="1" indent="-171450">
              <a:buFont typeface="Arial"/>
              <a:buChar char="•"/>
            </a:pPr>
            <a:r>
              <a:rPr lang="en-US" baseline="0" dirty="0" smtClean="0"/>
              <a:t>2) the advanced courses offer extensive conceptual details on development and financing structures.</a:t>
            </a:r>
          </a:p>
          <a:p>
            <a:pPr marL="628650" lvl="1" indent="-171450">
              <a:buFont typeface="Arial"/>
              <a:buChar char="•"/>
            </a:pPr>
            <a:r>
              <a:rPr lang="en-US" baseline="0" dirty="0" smtClean="0"/>
              <a:t>3) The training also provides more detail on each SCALE of facility. There are a variety of differences between developing projects of different sizes – whether you are looking to put in a single system to contribute power to a building, set up community power, or develop a large utility-scale generation system – there are differences both in how you approach development and in how it’s financed and executed. This series of courses provides a hypothetical walkthrough of the development of a project – with the important decision points and expectations for development. </a:t>
            </a:r>
          </a:p>
          <a:p>
            <a:pPr marL="171450" lvl="0" indent="-171450">
              <a:buFont typeface="Arial"/>
              <a:buChar char="•"/>
            </a:pPr>
            <a:r>
              <a:rPr lang="en-US" baseline="0" dirty="0" smtClean="0"/>
              <a:t>We set it up this way so that people could self select the courses that are important to them. For example, a tribal leader may be interested in getting a general overview and then jump straight into the scale type of project that they think they want to develop. Whereas their staff, or the project developer, will need the more in depth information to really understand the mechanics of these different concepts. </a:t>
            </a:r>
          </a:p>
          <a:p>
            <a:pPr marL="171450" lvl="0" indent="-171450">
              <a:buFont typeface="Arial"/>
              <a:buChar char="•"/>
            </a:pPr>
            <a:r>
              <a:rPr lang="en-US" baseline="0" dirty="0" smtClean="0"/>
              <a:t>The trainings are all inter-related, so throughout, we note where you can get more information on various topics either through other courses or other resources, such as the IE resource library.</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pPr/>
              <a:t>8</a:t>
            </a:fld>
            <a:endParaRPr lang="en-US" dirty="0"/>
          </a:p>
        </p:txBody>
      </p:sp>
    </p:spTree>
    <p:extLst>
      <p:ext uri="{BB962C8B-B14F-4D97-AF65-F5344CB8AC3E}">
        <p14:creationId xmlns:p14="http://schemas.microsoft.com/office/powerpoint/2010/main" val="41522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One aspect of project development and financing for renewable energy is that it has it’s own language. In some cases, since there is a high likelihood that you’ll be working with external parties at some point in this process, it is important to understand and use some of this language. One of the primary goals of these courses is to introduce those terms and give you the capability to use them in project development.</a:t>
            </a:r>
          </a:p>
          <a:p>
            <a:pPr marL="171450" indent="-171450">
              <a:buFont typeface="Arial"/>
              <a:buChar char="•"/>
            </a:pPr>
            <a:r>
              <a:rPr lang="en-US" baseline="0" dirty="0" smtClean="0"/>
              <a:t>I want to take the opportunity here (since some ambiguous terms just came up) to introduce how we work with that terminology in this curriculum. </a:t>
            </a:r>
          </a:p>
          <a:p>
            <a:pPr marL="171450" indent="-171450">
              <a:buFont typeface="Arial"/>
              <a:buChar char="•"/>
            </a:pPr>
            <a:r>
              <a:rPr lang="en-US" baseline="0" dirty="0" smtClean="0"/>
              <a:t>When you see this icon– it’s an indication that there is an important term (or a few of them, as in this case) on the page. Either we’ll focus on it in the presentation, or more information is available in the supplemental materials. </a:t>
            </a:r>
          </a:p>
          <a:p>
            <a:pPr marL="171450" indent="-171450">
              <a:buFont typeface="Arial"/>
              <a:buChar char="•"/>
            </a:pPr>
            <a:r>
              <a:rPr lang="en-US" baseline="0" dirty="0" smtClean="0"/>
              <a:t>The supplemental materials include a glossary, with all the terms in it, that you can reference throughout the courses.</a:t>
            </a:r>
          </a:p>
        </p:txBody>
      </p:sp>
      <p:sp>
        <p:nvSpPr>
          <p:cNvPr id="4" name="Slide Number Placeholder 3"/>
          <p:cNvSpPr>
            <a:spLocks noGrp="1"/>
          </p:cNvSpPr>
          <p:nvPr>
            <p:ph type="sldNum" sz="quarter" idx="10"/>
          </p:nvPr>
        </p:nvSpPr>
        <p:spPr/>
        <p:txBody>
          <a:bodyPr/>
          <a:lstStyle/>
          <a:p>
            <a:fld id="{9CEE81D2-114F-DE43-938B-79953DE87D80}" type="slidenum">
              <a:rPr lang="en-US" smtClean="0"/>
              <a:pPr/>
              <a:t>9</a:t>
            </a:fld>
            <a:endParaRPr lang="en-US" dirty="0"/>
          </a:p>
        </p:txBody>
      </p:sp>
    </p:spTree>
    <p:extLst>
      <p:ext uri="{BB962C8B-B14F-4D97-AF65-F5344CB8AC3E}">
        <p14:creationId xmlns:p14="http://schemas.microsoft.com/office/powerpoint/2010/main" val="3417566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0.png"/><Relationship Id="rId10" Type="http://schemas.openxmlformats.org/officeDocument/2006/relationships/image" Target="../media/image13.png"/><Relationship Id="rId4" Type="http://schemas.microsoft.com/office/2007/relationships/hdphoto" Target="../media/hdphoto9.wdp"/><Relationship Id="rId9" Type="http://schemas.microsoft.com/office/2007/relationships/hdphoto" Target="../media/hdphoto11.wdp"/></Relationships>
</file>

<file path=ppt/slideLayouts/_rels/slideLayout11.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4.wdp"/><Relationship Id="rId11" Type="http://schemas.microsoft.com/office/2007/relationships/hdphoto" Target="../media/hdphoto12.wdp"/><Relationship Id="rId5" Type="http://schemas.openxmlformats.org/officeDocument/2006/relationships/image" Target="../media/image10.png"/><Relationship Id="rId10" Type="http://schemas.openxmlformats.org/officeDocument/2006/relationships/image" Target="../media/image13.png"/><Relationship Id="rId4" Type="http://schemas.microsoft.com/office/2007/relationships/hdphoto" Target="../media/hdphoto13.wdp"/><Relationship Id="rId9"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7.wdp"/><Relationship Id="rId11" Type="http://schemas.openxmlformats.org/officeDocument/2006/relationships/image" Target="../media/image18.png"/><Relationship Id="rId5" Type="http://schemas.openxmlformats.org/officeDocument/2006/relationships/image" Target="../media/image10.png"/><Relationship Id="rId10" Type="http://schemas.microsoft.com/office/2007/relationships/hdphoto" Target="../media/hdphoto18.wdp"/><Relationship Id="rId4" Type="http://schemas.microsoft.com/office/2007/relationships/hdphoto" Target="../media/hdphoto16.wdp"/><Relationship Id="rId9"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3.png"/><Relationship Id="rId4" Type="http://schemas.microsoft.com/office/2007/relationships/hdphoto" Target="../media/hdphoto5.wdp"/><Relationship Id="rId9" Type="http://schemas.microsoft.com/office/2007/relationships/hdphoto" Target="../media/hdphoto7.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chemeClr val="accent3"/>
                </a:solidFill>
              </a:rPr>
              <a:t>DOE OFFICE OF INDIAN ENERGY</a:t>
            </a:r>
            <a:endParaRPr lang="en-US" sz="2000" dirty="0">
              <a:solidFill>
                <a:schemeClr val="accent3"/>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994909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chemeClr val="tx1">
                    <a:lumMod val="40000"/>
                    <a:lumOff val="60000"/>
                  </a:schemeClr>
                </a:solidFill>
                <a:latin typeface="+mj-lt"/>
              </a:rPr>
              <a:t>Potential</a:t>
            </a:r>
            <a:endParaRPr lang="en-US" sz="1400" b="1" dirty="0">
              <a:solidFill>
                <a:schemeClr val="tx1">
                  <a:lumMod val="40000"/>
                  <a:lumOff val="60000"/>
                </a:schemeClr>
              </a:solidFill>
              <a:latin typeface="+mj-lt"/>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chemeClr val="tx1">
                    <a:lumMod val="40000"/>
                    <a:lumOff val="60000"/>
                  </a:schemeClr>
                </a:solidFill>
                <a:latin typeface="+mj-lt"/>
              </a:rPr>
              <a:t>Options</a:t>
            </a:r>
            <a:endParaRPr lang="en-US" sz="1400" b="1" dirty="0">
              <a:solidFill>
                <a:schemeClr val="tx1">
                  <a:lumMod val="40000"/>
                  <a:lumOff val="60000"/>
                </a:schemeClr>
              </a:solidFill>
              <a:latin typeface="+mj-lt"/>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chemeClr val="tx1">
                    <a:lumMod val="75000"/>
                  </a:schemeClr>
                </a:solidFill>
                <a:latin typeface="+mj-lt"/>
              </a:rPr>
              <a:t>Refinement</a:t>
            </a:r>
            <a:endParaRPr lang="en-US" sz="1400" b="1" dirty="0">
              <a:solidFill>
                <a:schemeClr val="tx1">
                  <a:lumMod val="75000"/>
                </a:schemeClr>
              </a:solidFill>
              <a:latin typeface="+mj-lt"/>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chemeClr val="tx1">
                    <a:lumMod val="40000"/>
                    <a:lumOff val="60000"/>
                  </a:schemeClr>
                </a:solidFill>
                <a:latin typeface="+mj-lt"/>
              </a:rPr>
              <a:t>Implementation</a:t>
            </a:r>
            <a:endParaRPr lang="en-US" sz="1400" b="1" dirty="0">
              <a:solidFill>
                <a:schemeClr val="tx1">
                  <a:lumMod val="40000"/>
                  <a:lumOff val="60000"/>
                </a:schemeClr>
              </a:solidFill>
              <a:latin typeface="+mj-lt"/>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chemeClr val="tx1">
                    <a:lumMod val="40000"/>
                    <a:lumOff val="60000"/>
                  </a:schemeClr>
                </a:solidFill>
                <a:latin typeface="+mj-lt"/>
              </a:rPr>
              <a:t>Operations &amp; Maintenance</a:t>
            </a:r>
            <a:endParaRPr lang="en-US" sz="1400" b="1" dirty="0">
              <a:solidFill>
                <a:schemeClr val="tx1">
                  <a:lumMod val="40000"/>
                  <a:lumOff val="60000"/>
                </a:schemeClr>
              </a:solidFill>
              <a:latin typeface="+mj-lt"/>
            </a:endParaRPr>
          </a:p>
        </p:txBody>
      </p:sp>
    </p:spTree>
    <p:extLst>
      <p:ext uri="{BB962C8B-B14F-4D97-AF65-F5344CB8AC3E}">
        <p14:creationId xmlns:p14="http://schemas.microsoft.com/office/powerpoint/2010/main" val="276711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chemeClr val="tx1">
                    <a:lumMod val="40000"/>
                    <a:lumOff val="60000"/>
                  </a:schemeClr>
                </a:solidFill>
                <a:latin typeface="+mj-lt"/>
              </a:rPr>
              <a:t>Potential</a:t>
            </a:r>
            <a:endParaRPr lang="en-US" sz="1400" b="1" dirty="0">
              <a:solidFill>
                <a:schemeClr val="tx1">
                  <a:lumMod val="40000"/>
                  <a:lumOff val="60000"/>
                </a:schemeClr>
              </a:solidFill>
              <a:latin typeface="+mj-lt"/>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chemeClr val="tx1">
                    <a:lumMod val="40000"/>
                    <a:lumOff val="60000"/>
                  </a:schemeClr>
                </a:solidFill>
                <a:latin typeface="+mj-lt"/>
              </a:rPr>
              <a:t>Options</a:t>
            </a:r>
            <a:endParaRPr lang="en-US" sz="1400" b="1" dirty="0">
              <a:solidFill>
                <a:schemeClr val="tx1">
                  <a:lumMod val="40000"/>
                  <a:lumOff val="60000"/>
                </a:schemeClr>
              </a:solidFill>
              <a:latin typeface="+mj-lt"/>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chemeClr val="tx1">
                    <a:lumMod val="40000"/>
                    <a:lumOff val="60000"/>
                  </a:schemeClr>
                </a:solidFill>
                <a:latin typeface="+mj-lt"/>
              </a:rPr>
              <a:t>Refinement</a:t>
            </a:r>
            <a:endParaRPr lang="en-US" sz="1400" b="1" dirty="0">
              <a:solidFill>
                <a:schemeClr val="tx1">
                  <a:lumMod val="40000"/>
                  <a:lumOff val="60000"/>
                </a:schemeClr>
              </a:solidFill>
              <a:latin typeface="+mj-lt"/>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chemeClr val="tx1">
                    <a:lumMod val="75000"/>
                  </a:schemeClr>
                </a:solidFill>
                <a:latin typeface="+mj-lt"/>
              </a:rPr>
              <a:t>Implementation</a:t>
            </a:r>
            <a:endParaRPr lang="en-US" sz="1400" b="1" dirty="0">
              <a:solidFill>
                <a:schemeClr val="tx1">
                  <a:lumMod val="75000"/>
                </a:schemeClr>
              </a:solidFill>
              <a:latin typeface="+mj-lt"/>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chemeClr val="tx1">
                    <a:lumMod val="40000"/>
                    <a:lumOff val="60000"/>
                  </a:schemeClr>
                </a:solidFill>
                <a:latin typeface="+mj-lt"/>
              </a:rPr>
              <a:t>Operations &amp; Maintenance</a:t>
            </a:r>
            <a:endParaRPr lang="en-US" sz="1400" b="1" dirty="0">
              <a:solidFill>
                <a:schemeClr val="tx1">
                  <a:lumMod val="40000"/>
                  <a:lumOff val="60000"/>
                </a:schemeClr>
              </a:solidFill>
              <a:latin typeface="+mj-lt"/>
            </a:endParaRPr>
          </a:p>
        </p:txBody>
      </p:sp>
    </p:spTree>
    <p:extLst>
      <p:ext uri="{BB962C8B-B14F-4D97-AF65-F5344CB8AC3E}">
        <p14:creationId xmlns:p14="http://schemas.microsoft.com/office/powerpoint/2010/main" val="221418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chemeClr val="tx1">
                    <a:lumMod val="40000"/>
                    <a:lumOff val="60000"/>
                  </a:schemeClr>
                </a:solidFill>
                <a:latin typeface="+mj-lt"/>
              </a:rPr>
              <a:t>Potential</a:t>
            </a:r>
            <a:endParaRPr lang="en-US" sz="1400" b="1" dirty="0">
              <a:solidFill>
                <a:schemeClr val="tx1">
                  <a:lumMod val="40000"/>
                  <a:lumOff val="60000"/>
                </a:schemeClr>
              </a:solidFill>
              <a:latin typeface="+mj-lt"/>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chemeClr val="tx1">
                    <a:lumMod val="40000"/>
                    <a:lumOff val="60000"/>
                  </a:schemeClr>
                </a:solidFill>
                <a:latin typeface="+mj-lt"/>
              </a:rPr>
              <a:t>Options</a:t>
            </a:r>
            <a:endParaRPr lang="en-US" sz="1400" b="1" dirty="0">
              <a:solidFill>
                <a:schemeClr val="tx1">
                  <a:lumMod val="40000"/>
                  <a:lumOff val="60000"/>
                </a:schemeClr>
              </a:solidFill>
              <a:latin typeface="+mj-lt"/>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chemeClr val="tx1">
                    <a:lumMod val="40000"/>
                    <a:lumOff val="60000"/>
                  </a:schemeClr>
                </a:solidFill>
                <a:latin typeface="+mj-lt"/>
              </a:rPr>
              <a:t>Refinement</a:t>
            </a:r>
            <a:endParaRPr lang="en-US" sz="1400" b="1" dirty="0">
              <a:solidFill>
                <a:schemeClr val="tx1">
                  <a:lumMod val="40000"/>
                  <a:lumOff val="60000"/>
                </a:schemeClr>
              </a:solidFill>
              <a:latin typeface="+mj-lt"/>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chemeClr val="tx1">
                    <a:lumMod val="40000"/>
                    <a:lumOff val="60000"/>
                  </a:schemeClr>
                </a:solidFill>
                <a:latin typeface="+mj-lt"/>
              </a:rPr>
              <a:t>Implementation</a:t>
            </a:r>
            <a:endParaRPr lang="en-US" sz="1400" b="1" dirty="0">
              <a:solidFill>
                <a:schemeClr val="tx1">
                  <a:lumMod val="40000"/>
                  <a:lumOff val="60000"/>
                </a:schemeClr>
              </a:solidFill>
              <a:latin typeface="+mj-lt"/>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chemeClr val="tx1">
                    <a:lumMod val="75000"/>
                  </a:schemeClr>
                </a:solidFill>
                <a:latin typeface="+mj-lt"/>
              </a:rPr>
              <a:t>Operations &amp; Maintenance</a:t>
            </a:r>
            <a:endParaRPr lang="en-US" sz="1400" b="1" dirty="0">
              <a:solidFill>
                <a:schemeClr val="tx1">
                  <a:lumMod val="75000"/>
                </a:schemeClr>
              </a:solidFill>
              <a:latin typeface="+mj-lt"/>
            </a:endParaRPr>
          </a:p>
        </p:txBody>
      </p:sp>
    </p:spTree>
    <p:extLst>
      <p:ext uri="{BB962C8B-B14F-4D97-AF65-F5344CB8AC3E}">
        <p14:creationId xmlns:p14="http://schemas.microsoft.com/office/powerpoint/2010/main" val="1370180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346519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412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3529689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4021953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107405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999867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171826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4292077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doe_oie_wordmark_horiz_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357388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8"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41311791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154411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408399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6011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403624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59764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2259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chemeClr val="tx1">
                    <a:lumMod val="75000"/>
                  </a:schemeClr>
                </a:solidFill>
                <a:latin typeface="+mj-lt"/>
              </a:rPr>
              <a:t>Potential</a:t>
            </a:r>
            <a:endParaRPr lang="en-US" sz="1400" b="1" dirty="0">
              <a:solidFill>
                <a:schemeClr val="tx1">
                  <a:lumMod val="75000"/>
                </a:schemeClr>
              </a:solidFill>
              <a:latin typeface="+mj-lt"/>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chemeClr val="tx1">
                    <a:lumMod val="40000"/>
                    <a:lumOff val="60000"/>
                  </a:schemeClr>
                </a:solidFill>
                <a:latin typeface="+mj-lt"/>
              </a:rPr>
              <a:t>Options</a:t>
            </a:r>
            <a:endParaRPr lang="en-US" sz="1400" b="1" dirty="0">
              <a:solidFill>
                <a:schemeClr val="tx1">
                  <a:lumMod val="40000"/>
                  <a:lumOff val="60000"/>
                </a:schemeClr>
              </a:solidFill>
              <a:latin typeface="+mj-lt"/>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chemeClr val="tx1">
                    <a:lumMod val="40000"/>
                    <a:lumOff val="60000"/>
                  </a:schemeClr>
                </a:solidFill>
                <a:latin typeface="+mj-lt"/>
              </a:rPr>
              <a:t>Refinement</a:t>
            </a:r>
            <a:endParaRPr lang="en-US" sz="1400" b="1" dirty="0">
              <a:solidFill>
                <a:schemeClr val="tx1">
                  <a:lumMod val="40000"/>
                  <a:lumOff val="60000"/>
                </a:schemeClr>
              </a:solidFill>
              <a:latin typeface="+mj-lt"/>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chemeClr val="tx1">
                    <a:lumMod val="40000"/>
                    <a:lumOff val="60000"/>
                  </a:schemeClr>
                </a:solidFill>
                <a:latin typeface="+mj-lt"/>
              </a:rPr>
              <a:t>Implementation</a:t>
            </a:r>
            <a:endParaRPr lang="en-US" sz="1400" b="1" dirty="0">
              <a:solidFill>
                <a:schemeClr val="tx1">
                  <a:lumMod val="40000"/>
                  <a:lumOff val="60000"/>
                </a:schemeClr>
              </a:solidFill>
              <a:latin typeface="+mj-lt"/>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chemeClr val="tx1">
                    <a:lumMod val="40000"/>
                    <a:lumOff val="60000"/>
                  </a:schemeClr>
                </a:solidFill>
                <a:latin typeface="+mj-lt"/>
              </a:rPr>
              <a:t>Operations &amp; Maintenance</a:t>
            </a:r>
            <a:endParaRPr lang="en-US" sz="1400" b="1" dirty="0">
              <a:solidFill>
                <a:schemeClr val="tx1">
                  <a:lumMod val="40000"/>
                  <a:lumOff val="60000"/>
                </a:schemeClr>
              </a:solidFill>
              <a:latin typeface="+mj-lt"/>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28108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9936" y="6452964"/>
            <a:ext cx="1890890" cy="277154"/>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chemeClr val="tx1">
                    <a:lumMod val="40000"/>
                    <a:lumOff val="60000"/>
                  </a:schemeClr>
                </a:solidFill>
                <a:latin typeface="+mj-lt"/>
              </a:rPr>
              <a:t>Potential</a:t>
            </a:r>
            <a:endParaRPr lang="en-US" sz="1400" b="1" dirty="0">
              <a:solidFill>
                <a:schemeClr val="tx1">
                  <a:lumMod val="40000"/>
                  <a:lumOff val="60000"/>
                </a:schemeClr>
              </a:solidFill>
              <a:latin typeface="+mj-lt"/>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chemeClr val="tx1">
                    <a:lumMod val="75000"/>
                  </a:schemeClr>
                </a:solidFill>
                <a:latin typeface="+mj-lt"/>
              </a:rPr>
              <a:t>Options</a:t>
            </a:r>
            <a:endParaRPr lang="en-US" sz="1400" b="1" dirty="0">
              <a:solidFill>
                <a:schemeClr val="tx1">
                  <a:lumMod val="75000"/>
                </a:schemeClr>
              </a:solidFill>
              <a:latin typeface="+mj-lt"/>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chemeClr val="tx1">
                    <a:lumMod val="40000"/>
                    <a:lumOff val="60000"/>
                  </a:schemeClr>
                </a:solidFill>
                <a:latin typeface="+mj-lt"/>
              </a:rPr>
              <a:t>Refinement</a:t>
            </a:r>
            <a:endParaRPr lang="en-US" sz="1400" b="1" dirty="0">
              <a:solidFill>
                <a:schemeClr val="tx1">
                  <a:lumMod val="40000"/>
                  <a:lumOff val="60000"/>
                </a:schemeClr>
              </a:solidFill>
              <a:latin typeface="+mj-lt"/>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chemeClr val="tx1">
                    <a:lumMod val="40000"/>
                    <a:lumOff val="60000"/>
                  </a:schemeClr>
                </a:solidFill>
                <a:latin typeface="+mj-lt"/>
              </a:rPr>
              <a:t>Implementation</a:t>
            </a:r>
            <a:endParaRPr lang="en-US" sz="1400" b="1" dirty="0">
              <a:solidFill>
                <a:schemeClr val="tx1">
                  <a:lumMod val="40000"/>
                  <a:lumOff val="60000"/>
                </a:schemeClr>
              </a:solidFill>
              <a:latin typeface="+mj-lt"/>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chemeClr val="tx1">
                    <a:lumMod val="40000"/>
                    <a:lumOff val="60000"/>
                  </a:schemeClr>
                </a:solidFill>
                <a:latin typeface="+mj-lt"/>
              </a:rPr>
              <a:t>Operations &amp; Maintenance</a:t>
            </a:r>
            <a:endParaRPr lang="en-US" sz="1400" b="1" dirty="0">
              <a:solidFill>
                <a:schemeClr val="tx1">
                  <a:lumMod val="40000"/>
                  <a:lumOff val="60000"/>
                </a:schemeClr>
              </a:solidFill>
              <a:latin typeface="+mj-lt"/>
            </a:endParaRPr>
          </a:p>
        </p:txBody>
      </p:sp>
    </p:spTree>
    <p:extLst>
      <p:ext uri="{BB962C8B-B14F-4D97-AF65-F5344CB8AC3E}">
        <p14:creationId xmlns:p14="http://schemas.microsoft.com/office/powerpoint/2010/main" val="327455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pPr algn="ctr"/>
              <a:t>‹#›</a:t>
            </a:fld>
            <a:endParaRPr lang="en-US" dirty="0"/>
          </a:p>
        </p:txBody>
      </p:sp>
    </p:spTree>
    <p:extLst>
      <p:ext uri="{BB962C8B-B14F-4D97-AF65-F5344CB8AC3E}">
        <p14:creationId xmlns:p14="http://schemas.microsoft.com/office/powerpoint/2010/main" val="24343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4" r:id="rId9"/>
    <p:sldLayoutId id="2147483665" r:id="rId10"/>
    <p:sldLayoutId id="2147483666" r:id="rId11"/>
    <p:sldLayoutId id="2147483667" r:id="rId12"/>
    <p:sldLayoutId id="2147483668" r:id="rId13"/>
    <p:sldLayoutId id="2147483671" r:id="rId14"/>
    <p:sldLayoutId id="2147483670" r:id="rId15"/>
    <p:sldLayoutId id="2147483669" r:id="rId16"/>
    <p:sldLayoutId id="2147483656" r:id="rId17"/>
    <p:sldLayoutId id="2147483657" r:id="rId18"/>
    <p:sldLayoutId id="2147483658" r:id="rId19"/>
    <p:sldLayoutId id="2147483659" r:id="rId20"/>
    <p:sldLayoutId id="2147483661" r:id="rId21"/>
    <p:sldLayoutId id="2147483662" r:id="rId22"/>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www.energy.gov/indianenergy/resources/education-and-trainin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hyperlink" Target="mailto:indianenergy@hq.doe.gov"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www.nterlearning.org/" TargetMode="External"/><Relationship Id="rId4" Type="http://schemas.openxmlformats.org/officeDocument/2006/relationships/hyperlink" Target="http://www.energy.gov/indianenergy"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energy.gov/indianenergy" TargetMode="External"/><Relationship Id="rId7" Type="http://schemas.openxmlformats.org/officeDocument/2006/relationships/diagramColors" Target="../diagrams/colors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energy.gov/sites/prod/files/DOE-IE_Course_Terminology_Guide.pdf"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Tribal Renewable Energy Project Development and Financing Essentials</a:t>
            </a:r>
            <a:endParaRPr lang="en-US" dirty="0"/>
          </a:p>
        </p:txBody>
      </p:sp>
    </p:spTree>
    <p:extLst>
      <p:ext uri="{BB962C8B-B14F-4D97-AF65-F5344CB8AC3E}">
        <p14:creationId xmlns:p14="http://schemas.microsoft.com/office/powerpoint/2010/main" val="3238318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Risk and Uncertainty</a:t>
            </a:r>
          </a:p>
          <a:p>
            <a:r>
              <a:rPr lang="en-US" dirty="0" err="1" smtClean="0"/>
              <a:t>Levelized</a:t>
            </a:r>
            <a:r>
              <a:rPr lang="en-US" dirty="0" smtClean="0"/>
              <a:t> Cost of Energy (LCOE)</a:t>
            </a:r>
          </a:p>
          <a:p>
            <a:r>
              <a:rPr lang="en-US" dirty="0"/>
              <a:t>Tax Equity Partnership</a:t>
            </a:r>
            <a:endParaRPr lang="en-US" dirty="0" smtClean="0"/>
          </a:p>
          <a:p>
            <a:r>
              <a:rPr lang="en-US" dirty="0" smtClean="0"/>
              <a:t>Roles of the Tribe</a:t>
            </a:r>
          </a:p>
          <a:p>
            <a:r>
              <a:rPr lang="en-US" dirty="0" smtClean="0"/>
              <a:t>The Project Team</a:t>
            </a:r>
            <a:endParaRPr lang="en-US" dirty="0"/>
          </a:p>
        </p:txBody>
      </p:sp>
      <p:sp>
        <p:nvSpPr>
          <p:cNvPr id="4" name="Title 3"/>
          <p:cNvSpPr>
            <a:spLocks noGrp="1"/>
          </p:cNvSpPr>
          <p:nvPr>
            <p:ph type="title"/>
          </p:nvPr>
        </p:nvSpPr>
        <p:spPr/>
        <p:txBody>
          <a:bodyPr/>
          <a:lstStyle/>
          <a:p>
            <a:r>
              <a:rPr lang="en-US" dirty="0" smtClean="0"/>
              <a:t>Key Concepts</a:t>
            </a:r>
            <a:endParaRPr lang="en-US" dirty="0"/>
          </a:p>
        </p:txBody>
      </p:sp>
      <p:sp>
        <p:nvSpPr>
          <p:cNvPr id="6" name="TextBox 5"/>
          <p:cNvSpPr txBox="1"/>
          <p:nvPr/>
        </p:nvSpPr>
        <p:spPr>
          <a:xfrm>
            <a:off x="122551" y="5503110"/>
            <a:ext cx="8901684" cy="430887"/>
          </a:xfrm>
          <a:prstGeom prst="rect">
            <a:avLst/>
          </a:prstGeom>
          <a:solidFill>
            <a:schemeClr val="tx1">
              <a:lumMod val="75000"/>
            </a:schemeClr>
          </a:solidFill>
        </p:spPr>
        <p:txBody>
          <a:bodyPr wrap="square" rtlCol="0">
            <a:spAutoFit/>
          </a:bodyPr>
          <a:lstStyle/>
          <a:p>
            <a:pPr algn="ctr"/>
            <a:r>
              <a:rPr lang="en-US" sz="2200" dirty="0" smtClean="0">
                <a:solidFill>
                  <a:schemeClr val="accent3">
                    <a:lumMod val="75000"/>
                  </a:schemeClr>
                </a:solidFill>
              </a:rPr>
              <a:t>In-depth information on each key concept available in Advanced Courses</a:t>
            </a:r>
            <a:endParaRPr lang="en-US" sz="2200" dirty="0">
              <a:solidFill>
                <a:schemeClr val="accent3">
                  <a:lumMod val="75000"/>
                </a:schemeClr>
              </a:solidFill>
            </a:endParaRPr>
          </a:p>
        </p:txBody>
      </p:sp>
      <p:sp>
        <p:nvSpPr>
          <p:cNvPr id="3" name="Slide Number Placeholder 2"/>
          <p:cNvSpPr>
            <a:spLocks noGrp="1"/>
          </p:cNvSpPr>
          <p:nvPr>
            <p:ph type="sldNum" sz="quarter" idx="4"/>
          </p:nvPr>
        </p:nvSpPr>
        <p:spPr/>
        <p:txBody>
          <a:bodyPr/>
          <a:lstStyle/>
          <a:p>
            <a:pPr algn="ctr"/>
            <a:fld id="{C0DE57D6-8AFC-2140-9EBE-012C368973AC}" type="slidenum">
              <a:rPr lang="en-US" smtClean="0"/>
              <a:pPr algn="ctr"/>
              <a:t>10</a:t>
            </a:fld>
            <a:endParaRPr lang="en-US" dirty="0"/>
          </a:p>
        </p:txBody>
      </p:sp>
    </p:spTree>
    <p:extLst>
      <p:ext uri="{BB962C8B-B14F-4D97-AF65-F5344CB8AC3E}">
        <p14:creationId xmlns:p14="http://schemas.microsoft.com/office/powerpoint/2010/main" val="3585778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685193"/>
          </a:xfrm>
        </p:spPr>
        <p:txBody>
          <a:bodyPr/>
          <a:lstStyle/>
          <a:p>
            <a:r>
              <a:rPr lang="en-US" dirty="0" smtClean="0"/>
              <a:t>Terminology: </a:t>
            </a:r>
            <a:r>
              <a:rPr lang="en-US" dirty="0" smtClean="0">
                <a:solidFill>
                  <a:srgbClr val="5D5F5F"/>
                </a:solidFill>
              </a:rPr>
              <a:t>Project Scale</a:t>
            </a:r>
            <a:endParaRPr lang="en-US" dirty="0">
              <a:solidFill>
                <a:srgbClr val="5D5F5F"/>
              </a:solidFill>
            </a:endParaRPr>
          </a:p>
        </p:txBody>
      </p:sp>
      <p:sp>
        <p:nvSpPr>
          <p:cNvPr id="3" name="TextBox 2"/>
          <p:cNvSpPr txBox="1"/>
          <p:nvPr/>
        </p:nvSpPr>
        <p:spPr>
          <a:xfrm>
            <a:off x="476240" y="1344431"/>
            <a:ext cx="3878567" cy="1405467"/>
          </a:xfrm>
          <a:prstGeom prst="rect">
            <a:avLst/>
          </a:prstGeom>
          <a:noFill/>
        </p:spPr>
        <p:txBody>
          <a:bodyPr wrap="square" lIns="0" tIns="0" rIns="0" bIns="0" rtlCol="0">
            <a:noAutofit/>
          </a:bodyPr>
          <a:lstStyle/>
          <a:p>
            <a:pPr lvl="0"/>
            <a:r>
              <a:rPr lang="en-US" sz="2400" b="1" dirty="0" smtClean="0">
                <a:solidFill>
                  <a:schemeClr val="accent1"/>
                </a:solidFill>
              </a:rPr>
              <a:t>Facility</a:t>
            </a:r>
          </a:p>
          <a:p>
            <a:pPr lvl="0"/>
            <a:r>
              <a:rPr lang="en-US" sz="2000" b="1" dirty="0" smtClean="0"/>
              <a:t>Definition: </a:t>
            </a:r>
            <a:r>
              <a:rPr lang="en-US" sz="2000" dirty="0" smtClean="0"/>
              <a:t>single </a:t>
            </a:r>
            <a:r>
              <a:rPr lang="en-US" sz="2000" dirty="0"/>
              <a:t>building system</a:t>
            </a:r>
          </a:p>
          <a:p>
            <a:pPr lvl="0"/>
            <a:r>
              <a:rPr lang="en-US" sz="2000" b="1" dirty="0"/>
              <a:t>Primary </a:t>
            </a:r>
            <a:r>
              <a:rPr lang="en-US" sz="2000" b="1" dirty="0" smtClean="0"/>
              <a:t>motivation/purpose</a:t>
            </a:r>
            <a:r>
              <a:rPr lang="en-US" sz="2000" b="1" dirty="0"/>
              <a:t>: </a:t>
            </a:r>
            <a:r>
              <a:rPr lang="en-US" sz="2000" dirty="0"/>
              <a:t>offset building energy </a:t>
            </a:r>
            <a:r>
              <a:rPr lang="en-US" sz="2000" dirty="0" smtClean="0"/>
              <a:t>use</a:t>
            </a:r>
            <a:endParaRPr lang="en-US" sz="2000" dirty="0"/>
          </a:p>
        </p:txBody>
      </p:sp>
      <p:sp>
        <p:nvSpPr>
          <p:cNvPr id="5" name="TextBox 4"/>
          <p:cNvSpPr txBox="1"/>
          <p:nvPr/>
        </p:nvSpPr>
        <p:spPr>
          <a:xfrm>
            <a:off x="476241" y="2883683"/>
            <a:ext cx="4403500" cy="1627326"/>
          </a:xfrm>
          <a:prstGeom prst="rect">
            <a:avLst/>
          </a:prstGeom>
          <a:noFill/>
        </p:spPr>
        <p:txBody>
          <a:bodyPr wrap="square" lIns="0" tIns="0" rIns="0" bIns="0" rtlCol="0">
            <a:noAutofit/>
          </a:bodyPr>
          <a:lstStyle/>
          <a:p>
            <a:pPr lvl="0"/>
            <a:r>
              <a:rPr lang="en-US" sz="2400" b="1" dirty="0">
                <a:solidFill>
                  <a:schemeClr val="accent1"/>
                </a:solidFill>
              </a:rPr>
              <a:t>Community</a:t>
            </a:r>
          </a:p>
          <a:p>
            <a:pPr lvl="0"/>
            <a:r>
              <a:rPr lang="en-US" sz="2000" b="1" dirty="0" smtClean="0"/>
              <a:t>Definition: </a:t>
            </a:r>
            <a:r>
              <a:rPr lang="en-US" sz="2000" dirty="0" smtClean="0"/>
              <a:t>multiple </a:t>
            </a:r>
            <a:r>
              <a:rPr lang="en-US" sz="2000" dirty="0"/>
              <a:t>buildings, campuses</a:t>
            </a:r>
          </a:p>
          <a:p>
            <a:pPr lvl="0"/>
            <a:r>
              <a:rPr lang="en-US" sz="2000" b="1" dirty="0"/>
              <a:t>Primary </a:t>
            </a:r>
            <a:r>
              <a:rPr lang="en-US" sz="2000" b="1" dirty="0" smtClean="0"/>
              <a:t>motivation/purpose</a:t>
            </a:r>
            <a:r>
              <a:rPr lang="en-US" sz="2000" b="1" dirty="0"/>
              <a:t>: </a:t>
            </a:r>
            <a:r>
              <a:rPr lang="en-US" sz="2000" dirty="0"/>
              <a:t>offset community energy costs, energy self-</a:t>
            </a:r>
            <a:r>
              <a:rPr lang="en-US" sz="2000" dirty="0" smtClean="0"/>
              <a:t>sufficiency</a:t>
            </a:r>
            <a:endParaRPr lang="en-US" sz="2000" dirty="0"/>
          </a:p>
        </p:txBody>
      </p:sp>
      <p:sp>
        <p:nvSpPr>
          <p:cNvPr id="6" name="TextBox 5"/>
          <p:cNvSpPr txBox="1"/>
          <p:nvPr/>
        </p:nvSpPr>
        <p:spPr>
          <a:xfrm>
            <a:off x="476240" y="4641409"/>
            <a:ext cx="4033234" cy="1523557"/>
          </a:xfrm>
          <a:prstGeom prst="rect">
            <a:avLst/>
          </a:prstGeom>
          <a:noFill/>
        </p:spPr>
        <p:txBody>
          <a:bodyPr wrap="square" lIns="0" tIns="0" rIns="0" bIns="0" rtlCol="0">
            <a:noAutofit/>
          </a:bodyPr>
          <a:lstStyle/>
          <a:p>
            <a:pPr lvl="0"/>
            <a:r>
              <a:rPr lang="en-US" sz="2400" b="1" dirty="0">
                <a:solidFill>
                  <a:schemeClr val="accent1"/>
                </a:solidFill>
              </a:rPr>
              <a:t>Commercial</a:t>
            </a:r>
          </a:p>
          <a:p>
            <a:pPr lvl="0"/>
            <a:r>
              <a:rPr lang="en-US" sz="2000" b="1" dirty="0" smtClean="0"/>
              <a:t>Definition: </a:t>
            </a:r>
            <a:r>
              <a:rPr lang="en-US" sz="2000" dirty="0" smtClean="0"/>
              <a:t>stand-alone </a:t>
            </a:r>
            <a:r>
              <a:rPr lang="en-US" sz="2000" dirty="0"/>
              <a:t>project</a:t>
            </a:r>
          </a:p>
          <a:p>
            <a:pPr lvl="0"/>
            <a:r>
              <a:rPr lang="en-US" sz="2000" b="1" dirty="0"/>
              <a:t>Primary </a:t>
            </a:r>
            <a:r>
              <a:rPr lang="en-US" sz="2000" b="1" dirty="0" smtClean="0"/>
              <a:t>motivation/purpose</a:t>
            </a:r>
            <a:r>
              <a:rPr lang="en-US" sz="2000" b="1" dirty="0"/>
              <a:t>: </a:t>
            </a:r>
            <a:r>
              <a:rPr lang="en-US" sz="2000" dirty="0"/>
              <a:t>revenue generation, financial self-</a:t>
            </a:r>
            <a:r>
              <a:rPr lang="en-US" sz="2000" dirty="0" smtClean="0"/>
              <a:t>sufficiency</a:t>
            </a:r>
            <a:endParaRPr lang="en-US" sz="2000" dirty="0"/>
          </a:p>
        </p:txBody>
      </p:sp>
      <p:pic>
        <p:nvPicPr>
          <p:cNvPr id="8" name="Picture 7" descr="glossary_ic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6691" y="176868"/>
            <a:ext cx="637309" cy="578812"/>
          </a:xfrm>
          <a:prstGeom prst="rect">
            <a:avLst/>
          </a:prstGeom>
        </p:spPr>
      </p:pic>
      <p:pic>
        <p:nvPicPr>
          <p:cNvPr id="7"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51617" y="1344430"/>
            <a:ext cx="2673158" cy="1405467"/>
          </a:xfrm>
          <a:prstGeom prst="rect">
            <a:avLst/>
          </a:prstGeom>
          <a:noFill/>
          <a:ln w="9525">
            <a:noFill/>
            <a:miter lim="800000"/>
            <a:headEnd/>
            <a:tailEnd/>
          </a:ln>
        </p:spPr>
      </p:pic>
      <p:pic>
        <p:nvPicPr>
          <p:cNvPr id="9" name="Picture 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51617" y="2986145"/>
            <a:ext cx="2673158" cy="1422401"/>
          </a:xfrm>
          <a:prstGeom prst="rect">
            <a:avLst/>
          </a:prstGeom>
          <a:noFill/>
          <a:ln w="9525">
            <a:noFill/>
            <a:miter lim="800000"/>
            <a:headEnd/>
            <a:tailEnd/>
          </a:ln>
        </p:spPr>
      </p:pic>
      <p:pic>
        <p:nvPicPr>
          <p:cNvPr id="10"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051617" y="4681343"/>
            <a:ext cx="2673158" cy="1443688"/>
          </a:xfrm>
          <a:prstGeom prst="rect">
            <a:avLst/>
          </a:prstGeom>
          <a:noFill/>
        </p:spPr>
      </p:pic>
      <p:sp>
        <p:nvSpPr>
          <p:cNvPr id="11" name="Slide Number Placeholder 10"/>
          <p:cNvSpPr>
            <a:spLocks noGrp="1"/>
          </p:cNvSpPr>
          <p:nvPr>
            <p:ph type="sldNum" sz="quarter" idx="4"/>
          </p:nvPr>
        </p:nvSpPr>
        <p:spPr/>
        <p:txBody>
          <a:bodyPr/>
          <a:lstStyle/>
          <a:p>
            <a:pPr algn="ctr"/>
            <a:fld id="{C0DE57D6-8AFC-2140-9EBE-012C368973AC}" type="slidenum">
              <a:rPr lang="en-US" smtClean="0"/>
              <a:pPr algn="ctr"/>
              <a:t>11</a:t>
            </a:fld>
            <a:endParaRPr lang="en-US" dirty="0"/>
          </a:p>
        </p:txBody>
      </p:sp>
      <p:sp>
        <p:nvSpPr>
          <p:cNvPr id="16" name="TextBox 15"/>
          <p:cNvSpPr txBox="1"/>
          <p:nvPr/>
        </p:nvSpPr>
        <p:spPr>
          <a:xfrm>
            <a:off x="7304568" y="6164966"/>
            <a:ext cx="2020198" cy="114228"/>
          </a:xfrm>
          <a:prstGeom prst="rect">
            <a:avLst/>
          </a:prstGeom>
          <a:noFill/>
        </p:spPr>
        <p:txBody>
          <a:bodyPr wrap="square" lIns="0" tIns="0" rIns="0" bIns="0" rtlCol="0">
            <a:noAutofit/>
          </a:bodyPr>
          <a:lstStyle/>
          <a:p>
            <a:r>
              <a:rPr lang="en-US" sz="800" b="1" dirty="0" smtClean="0">
                <a:solidFill>
                  <a:srgbClr val="5D5F5F"/>
                </a:solidFill>
              </a:rPr>
              <a:t>Photos by NREL 09373, 18077,</a:t>
            </a:r>
            <a:r>
              <a:rPr lang="en-US" sz="800" b="1" dirty="0">
                <a:solidFill>
                  <a:srgbClr val="5D5F5F"/>
                </a:solidFill>
              </a:rPr>
              <a:t> </a:t>
            </a:r>
            <a:r>
              <a:rPr lang="en-US" sz="800" b="1" dirty="0" smtClean="0">
                <a:solidFill>
                  <a:srgbClr val="5D5F5F"/>
                </a:solidFill>
              </a:rPr>
              <a:t>13327 </a:t>
            </a:r>
            <a:endParaRPr lang="en-US" sz="1000" b="1" dirty="0" smtClean="0">
              <a:solidFill>
                <a:srgbClr val="5D5F5F"/>
              </a:solidFill>
            </a:endParaRPr>
          </a:p>
          <a:p>
            <a:endParaRPr lang="en-US" sz="1000" b="1" dirty="0">
              <a:solidFill>
                <a:srgbClr val="5D5F5F"/>
              </a:solidFill>
            </a:endParaRPr>
          </a:p>
        </p:txBody>
      </p:sp>
    </p:spTree>
    <p:extLst>
      <p:ext uri="{BB962C8B-B14F-4D97-AF65-F5344CB8AC3E}">
        <p14:creationId xmlns:p14="http://schemas.microsoft.com/office/powerpoint/2010/main" val="602020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Project Scale: </a:t>
            </a:r>
            <a:r>
              <a:rPr lang="en-US" dirty="0" smtClean="0">
                <a:solidFill>
                  <a:srgbClr val="5D5F5F"/>
                </a:solidFill>
              </a:rPr>
              <a:t>What is the Goal? </a:t>
            </a:r>
            <a:endParaRPr lang="en-US" dirty="0">
              <a:solidFill>
                <a:srgbClr val="5D5F5F"/>
              </a:solidFill>
            </a:endParaRPr>
          </a:p>
        </p:txBody>
      </p:sp>
      <p:sp>
        <p:nvSpPr>
          <p:cNvPr id="3" name="Content Placeholder 2"/>
          <p:cNvSpPr>
            <a:spLocks noGrp="1"/>
          </p:cNvSpPr>
          <p:nvPr>
            <p:ph idx="1"/>
          </p:nvPr>
        </p:nvSpPr>
        <p:spPr>
          <a:xfrm>
            <a:off x="366493" y="1138678"/>
            <a:ext cx="8447724" cy="1381347"/>
          </a:xfrm>
        </p:spPr>
        <p:txBody>
          <a:bodyPr>
            <a:normAutofit fontScale="70000" lnSpcReduction="20000"/>
          </a:bodyPr>
          <a:lstStyle/>
          <a:p>
            <a:pPr marL="0" indent="0">
              <a:buNone/>
            </a:pPr>
            <a:r>
              <a:rPr lang="en-US" b="1" dirty="0" smtClean="0"/>
              <a:t>Goal Examples:</a:t>
            </a:r>
          </a:p>
          <a:p>
            <a:r>
              <a:rPr lang="en-US" dirty="0" smtClean="0"/>
              <a:t>Offset costs</a:t>
            </a:r>
          </a:p>
          <a:p>
            <a:r>
              <a:rPr lang="en-US" dirty="0" smtClean="0"/>
              <a:t>Become energy self-sufficient</a:t>
            </a:r>
          </a:p>
          <a:p>
            <a:r>
              <a:rPr lang="en-US" dirty="0" smtClean="0"/>
              <a:t>Generate revenue</a:t>
            </a:r>
            <a:endParaRPr lang="en-US" dirty="0"/>
          </a:p>
        </p:txBody>
      </p:sp>
      <p:graphicFrame>
        <p:nvGraphicFramePr>
          <p:cNvPr id="4" name="Diagram 3"/>
          <p:cNvGraphicFramePr/>
          <p:nvPr>
            <p:extLst>
              <p:ext uri="{D42A27DB-BD31-4B8C-83A1-F6EECF244321}">
                <p14:modId xmlns:p14="http://schemas.microsoft.com/office/powerpoint/2010/main" val="3424200295"/>
              </p:ext>
            </p:extLst>
          </p:nvPr>
        </p:nvGraphicFramePr>
        <p:xfrm>
          <a:off x="222820" y="2851814"/>
          <a:ext cx="8801413" cy="3333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glossary_icon.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86924" y="272085"/>
            <a:ext cx="637309" cy="578812"/>
          </a:xfrm>
          <a:prstGeom prst="rect">
            <a:avLst/>
          </a:prstGeom>
        </p:spPr>
      </p:pic>
      <p:sp>
        <p:nvSpPr>
          <p:cNvPr id="8" name="Slide Number Placeholder 7"/>
          <p:cNvSpPr>
            <a:spLocks noGrp="1"/>
          </p:cNvSpPr>
          <p:nvPr>
            <p:ph type="sldNum" sz="quarter" idx="4"/>
          </p:nvPr>
        </p:nvSpPr>
        <p:spPr/>
        <p:txBody>
          <a:bodyPr/>
          <a:lstStyle/>
          <a:p>
            <a:pPr algn="ctr"/>
            <a:fld id="{C0DE57D6-8AFC-2140-9EBE-012C368973AC}" type="slidenum">
              <a:rPr lang="en-US" smtClean="0"/>
              <a:pPr algn="ctr"/>
              <a:t>12</a:t>
            </a:fld>
            <a:endParaRPr lang="en-US" dirty="0"/>
          </a:p>
        </p:txBody>
      </p:sp>
    </p:spTree>
    <p:extLst>
      <p:ext uri="{BB962C8B-B14F-4D97-AF65-F5344CB8AC3E}">
        <p14:creationId xmlns:p14="http://schemas.microsoft.com/office/powerpoint/2010/main" val="1612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1.jpg"/>
          <p:cNvPicPr>
            <a:picLocks noChangeAspect="1"/>
          </p:cNvPicPr>
          <p:nvPr/>
        </p:nvPicPr>
        <p:blipFill rotWithShape="1">
          <a:blip r:embed="rId3" cstate="email">
            <a:extLst>
              <a:ext uri="{28A0092B-C50C-407E-A947-70E740481C1C}">
                <a14:useLocalDpi xmlns:a14="http://schemas.microsoft.com/office/drawing/2010/main"/>
              </a:ext>
            </a:extLst>
          </a:blip>
          <a:srcRect l="-3663"/>
          <a:stretch/>
        </p:blipFill>
        <p:spPr>
          <a:xfrm>
            <a:off x="-368299" y="312748"/>
            <a:ext cx="9512300" cy="5998136"/>
          </a:xfrm>
          <a:prstGeom prst="rect">
            <a:avLst/>
          </a:prstGeom>
        </p:spPr>
      </p:pic>
      <p:sp>
        <p:nvSpPr>
          <p:cNvPr id="5" name="Rectangle 4"/>
          <p:cNvSpPr/>
          <p:nvPr/>
        </p:nvSpPr>
        <p:spPr>
          <a:xfrm>
            <a:off x="887413" y="4572000"/>
            <a:ext cx="7659687" cy="850900"/>
          </a:xfrm>
          <a:prstGeom prst="rect">
            <a:avLst/>
          </a:prstGeom>
          <a:solidFill>
            <a:srgbClr val="008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887413" y="4610101"/>
            <a:ext cx="7772400" cy="673100"/>
          </a:xfrm>
          <a:prstGeom prst="rect">
            <a:avLst/>
          </a:prstGeom>
          <a:ln>
            <a:noFill/>
          </a:ln>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r>
              <a:rPr lang="en-US" dirty="0" smtClean="0">
                <a:solidFill>
                  <a:schemeClr val="bg1"/>
                </a:solidFill>
              </a:rPr>
              <a:t>Project Development Process</a:t>
            </a:r>
            <a:endParaRPr lang="en-US" dirty="0">
              <a:solidFill>
                <a:schemeClr val="bg1"/>
              </a:solidFill>
            </a:endParaRPr>
          </a:p>
        </p:txBody>
      </p:sp>
      <p:sp>
        <p:nvSpPr>
          <p:cNvPr id="2" name="Slide Number Placeholder 1"/>
          <p:cNvSpPr>
            <a:spLocks noGrp="1"/>
          </p:cNvSpPr>
          <p:nvPr>
            <p:ph type="sldNum" sz="quarter" idx="4"/>
          </p:nvPr>
        </p:nvSpPr>
        <p:spPr/>
        <p:txBody>
          <a:bodyPr/>
          <a:lstStyle/>
          <a:p>
            <a:pPr algn="ctr"/>
            <a:fld id="{C0DE57D6-8AFC-2140-9EBE-012C368973AC}" type="slidenum">
              <a:rPr lang="en-US" smtClean="0">
                <a:solidFill>
                  <a:schemeClr val="tx1"/>
                </a:solidFill>
              </a:rPr>
              <a:pPr algn="ctr"/>
              <a:t>13</a:t>
            </a:fld>
            <a:endParaRPr lang="en-US" dirty="0">
              <a:solidFill>
                <a:schemeClr val="tx1"/>
              </a:solidFill>
            </a:endParaRPr>
          </a:p>
        </p:txBody>
      </p:sp>
    </p:spTree>
    <p:extLst>
      <p:ext uri="{BB962C8B-B14F-4D97-AF65-F5344CB8AC3E}">
        <p14:creationId xmlns:p14="http://schemas.microsoft.com/office/powerpoint/2010/main" val="3716363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27 at 4.32.50 PM.png"/>
          <p:cNvPicPr>
            <a:picLocks noChangeAspect="1"/>
          </p:cNvPicPr>
          <p:nvPr/>
        </p:nvPicPr>
        <p:blipFill>
          <a:blip r:embed="rId3" cstate="email">
            <a:alphaModFix amt="16000"/>
            <a:extLst>
              <a:ext uri="{28A0092B-C50C-407E-A947-70E740481C1C}">
                <a14:useLocalDpi xmlns:a14="http://schemas.microsoft.com/office/drawing/2010/main"/>
              </a:ext>
            </a:extLst>
          </a:blip>
          <a:stretch>
            <a:fillRect/>
          </a:stretch>
        </p:blipFill>
        <p:spPr>
          <a:xfrm>
            <a:off x="4756584" y="787400"/>
            <a:ext cx="4482101" cy="4737100"/>
          </a:xfrm>
          <a:prstGeom prst="rect">
            <a:avLst/>
          </a:prstGeom>
        </p:spPr>
      </p:pic>
      <p:sp>
        <p:nvSpPr>
          <p:cNvPr id="2" name="Title 1"/>
          <p:cNvSpPr>
            <a:spLocks noGrp="1"/>
          </p:cNvSpPr>
          <p:nvPr>
            <p:ph type="title"/>
          </p:nvPr>
        </p:nvSpPr>
        <p:spPr/>
        <p:txBody>
          <a:bodyPr/>
          <a:lstStyle/>
          <a:p>
            <a:r>
              <a:rPr lang="en-US" dirty="0" smtClean="0"/>
              <a:t>Project Development Process: </a:t>
            </a:r>
            <a:r>
              <a:rPr lang="en-US" dirty="0" smtClean="0">
                <a:solidFill>
                  <a:srgbClr val="5D5F5F"/>
                </a:solidFill>
              </a:rPr>
              <a:t>What Is </a:t>
            </a:r>
            <a:r>
              <a:rPr lang="en-US" dirty="0">
                <a:solidFill>
                  <a:srgbClr val="5D5F5F"/>
                </a:solidFill>
              </a:rPr>
              <a:t>I</a:t>
            </a:r>
            <a:r>
              <a:rPr lang="en-US" dirty="0" smtClean="0">
                <a:solidFill>
                  <a:srgbClr val="5D5F5F"/>
                </a:solidFill>
              </a:rPr>
              <a:t>t?</a:t>
            </a:r>
            <a:endParaRPr lang="en-US" dirty="0">
              <a:solidFill>
                <a:srgbClr val="5D5F5F"/>
              </a:solidFill>
            </a:endParaRPr>
          </a:p>
        </p:txBody>
      </p:sp>
      <p:sp>
        <p:nvSpPr>
          <p:cNvPr id="3" name="Content Placeholder 2"/>
          <p:cNvSpPr>
            <a:spLocks noGrp="1"/>
          </p:cNvSpPr>
          <p:nvPr>
            <p:ph idx="1"/>
          </p:nvPr>
        </p:nvSpPr>
        <p:spPr/>
        <p:txBody>
          <a:bodyPr/>
          <a:lstStyle/>
          <a:p>
            <a:r>
              <a:rPr lang="en-US" dirty="0" smtClean="0"/>
              <a:t>Framework based on </a:t>
            </a:r>
            <a:r>
              <a:rPr lang="en-US" b="1" dirty="0" smtClean="0"/>
              <a:t>experience</a:t>
            </a:r>
          </a:p>
          <a:p>
            <a:r>
              <a:rPr lang="en-US" dirty="0" smtClean="0"/>
              <a:t>Focuses on key </a:t>
            </a:r>
            <a:r>
              <a:rPr lang="en-US" b="1" dirty="0" smtClean="0"/>
              <a:t>decision points</a:t>
            </a:r>
          </a:p>
          <a:p>
            <a:r>
              <a:rPr lang="en-US" dirty="0" smtClean="0"/>
              <a:t>Shows that project development is </a:t>
            </a:r>
            <a:r>
              <a:rPr lang="en-US" b="1" dirty="0" smtClean="0"/>
              <a:t>iterative</a:t>
            </a:r>
          </a:p>
          <a:p>
            <a:r>
              <a:rPr lang="en-US" dirty="0" smtClean="0"/>
              <a:t>Emphasizes that delaying or deciding against a project that does not meet current </a:t>
            </a:r>
            <a:r>
              <a:rPr lang="en-US" b="1" dirty="0" smtClean="0"/>
              <a:t>goals</a:t>
            </a:r>
            <a:r>
              <a:rPr lang="en-US" dirty="0" smtClean="0"/>
              <a:t> is a viable outcome and option</a:t>
            </a:r>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pPr algn="ctr"/>
              <a:t>14</a:t>
            </a:fld>
            <a:endParaRPr lang="en-US" dirty="0"/>
          </a:p>
        </p:txBody>
      </p:sp>
    </p:spTree>
    <p:extLst>
      <p:ext uri="{BB962C8B-B14F-4D97-AF65-F5344CB8AC3E}">
        <p14:creationId xmlns:p14="http://schemas.microsoft.com/office/powerpoint/2010/main" val="2468950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15</a:t>
            </a:fld>
            <a:endParaRPr lang="en-US" dirty="0"/>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6"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1</a:t>
              </a:r>
            </a:p>
            <a:p>
              <a:pPr algn="ctr">
                <a:lnSpc>
                  <a:spcPct val="80000"/>
                </a:lnSpc>
              </a:pPr>
              <a:r>
                <a:rPr lang="en-US" sz="1400" dirty="0" smtClean="0">
                  <a:solidFill>
                    <a:schemeClr val="tx1">
                      <a:lumMod val="40000"/>
                      <a:lumOff val="60000"/>
                    </a:schemeClr>
                  </a:solidFill>
                  <a:latin typeface="+mj-lt"/>
                </a:rPr>
                <a:t>Potential</a:t>
              </a:r>
              <a:endParaRPr lang="en-US" sz="1400" dirty="0">
                <a:solidFill>
                  <a:schemeClr val="tx1">
                    <a:lumMod val="40000"/>
                    <a:lumOff val="60000"/>
                  </a:schemeClr>
                </a:solidFill>
                <a:latin typeface="+mj-lt"/>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7"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3</a:t>
              </a:r>
            </a:p>
            <a:p>
              <a:pPr algn="ctr">
                <a:lnSpc>
                  <a:spcPct val="80000"/>
                </a:lnSpc>
              </a:pPr>
              <a:r>
                <a:rPr lang="en-US" sz="1400" dirty="0" smtClean="0">
                  <a:solidFill>
                    <a:schemeClr val="tx1">
                      <a:lumMod val="40000"/>
                      <a:lumOff val="60000"/>
                    </a:schemeClr>
                  </a:solidFill>
                  <a:latin typeface="+mj-lt"/>
                </a:rPr>
                <a:t>Refinement</a:t>
              </a:r>
              <a:endParaRPr lang="en-US" sz="1400" dirty="0">
                <a:solidFill>
                  <a:schemeClr val="tx1">
                    <a:lumMod val="40000"/>
                    <a:lumOff val="60000"/>
                  </a:schemeClr>
                </a:solidFill>
                <a:latin typeface="+mj-lt"/>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129"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chemeClr val="tx1">
                    <a:lumMod val="40000"/>
                    <a:lumOff val="60000"/>
                  </a:schemeClr>
                </a:solidFill>
                <a:latin typeface="+mj-lt"/>
              </a:endParaRPr>
            </a:p>
            <a:p>
              <a:pPr algn="ctr">
                <a:lnSpc>
                  <a:spcPct val="90000"/>
                </a:lnSpc>
              </a:pPr>
              <a:r>
                <a:rPr lang="en-US" b="1" dirty="0" smtClean="0">
                  <a:solidFill>
                    <a:schemeClr val="tx1">
                      <a:lumMod val="40000"/>
                      <a:lumOff val="60000"/>
                    </a:schemeClr>
                  </a:solidFill>
                  <a:latin typeface="+mj-lt"/>
                </a:rPr>
                <a:t>5</a:t>
              </a:r>
              <a:r>
                <a:rPr lang="en-US" sz="1400" dirty="0" smtClean="0">
                  <a:solidFill>
                    <a:schemeClr val="tx1">
                      <a:lumMod val="40000"/>
                      <a:lumOff val="60000"/>
                    </a:schemeClr>
                  </a:solidFill>
                  <a:latin typeface="+mj-lt"/>
                </a:rPr>
                <a:t/>
              </a:r>
              <a:br>
                <a:rPr lang="en-US" sz="1400" dirty="0" smtClean="0">
                  <a:solidFill>
                    <a:schemeClr val="tx1">
                      <a:lumMod val="40000"/>
                      <a:lumOff val="60000"/>
                    </a:schemeClr>
                  </a:solidFill>
                  <a:latin typeface="+mj-lt"/>
                </a:rPr>
              </a:br>
              <a:r>
                <a:rPr lang="en-US" sz="1400" dirty="0" smtClean="0">
                  <a:solidFill>
                    <a:schemeClr val="tx1">
                      <a:lumMod val="40000"/>
                      <a:lumOff val="60000"/>
                    </a:schemeClr>
                  </a:solidFill>
                  <a:latin typeface="+mj-lt"/>
                </a:rPr>
                <a:t>Operations &amp; Maintenance</a:t>
              </a:r>
              <a:endParaRPr lang="en-US" sz="1400" dirty="0">
                <a:solidFill>
                  <a:schemeClr val="tx1">
                    <a:lumMod val="40000"/>
                    <a:lumOff val="60000"/>
                  </a:schemeClr>
                </a:solidFill>
                <a:latin typeface="+mj-lt"/>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126" name="Group 125"/>
          <p:cNvGrpSpPr/>
          <p:nvPr/>
        </p:nvGrpSpPr>
        <p:grpSpPr>
          <a:xfrm>
            <a:off x="2473085" y="4883214"/>
            <a:ext cx="772367" cy="872973"/>
            <a:chOff x="2473085" y="4629220"/>
            <a:chExt cx="772367"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473085" y="4629220"/>
              <a:ext cx="772367" cy="493468"/>
            </a:xfrm>
            <a:prstGeom prst="rect">
              <a:avLst/>
            </a:prstGeom>
          </p:spPr>
          <p:txBody>
            <a:bodyPr wrap="none">
              <a:spAutoFit/>
            </a:bodyPr>
            <a:lstStyle/>
            <a:p>
              <a:pPr algn="ctr">
                <a:lnSpc>
                  <a:spcPct val="80000"/>
                </a:lnSpc>
              </a:pPr>
              <a:r>
                <a:rPr lang="en-US" b="1" dirty="0">
                  <a:solidFill>
                    <a:schemeClr val="tx1">
                      <a:lumMod val="40000"/>
                      <a:lumOff val="60000"/>
                    </a:schemeClr>
                  </a:solidFill>
                  <a:latin typeface="+mj-lt"/>
                </a:rPr>
                <a:t>2</a:t>
              </a:r>
              <a:endParaRPr lang="en-US" b="1" dirty="0" smtClean="0">
                <a:solidFill>
                  <a:schemeClr val="tx1">
                    <a:lumMod val="40000"/>
                    <a:lumOff val="60000"/>
                  </a:schemeClr>
                </a:solidFill>
                <a:latin typeface="+mj-lt"/>
              </a:endParaRPr>
            </a:p>
            <a:p>
              <a:pPr algn="ctr">
                <a:lnSpc>
                  <a:spcPct val="80000"/>
                </a:lnSpc>
              </a:pPr>
              <a:r>
                <a:rPr lang="en-US" sz="1400" dirty="0" smtClean="0">
                  <a:solidFill>
                    <a:schemeClr val="tx1">
                      <a:lumMod val="40000"/>
                      <a:lumOff val="60000"/>
                    </a:schemeClr>
                  </a:solidFill>
                  <a:latin typeface="+mj-lt"/>
                </a:rPr>
                <a:t>Options</a:t>
              </a:r>
              <a:endParaRPr lang="en-US" sz="1400" dirty="0">
                <a:solidFill>
                  <a:schemeClr val="tx1">
                    <a:lumMod val="40000"/>
                    <a:lumOff val="60000"/>
                  </a:schemeClr>
                </a:solidFill>
                <a:latin typeface="+mj-lt"/>
              </a:endParaRPr>
            </a:p>
          </p:txBody>
        </p:sp>
      </p:grpSp>
      <p:grpSp>
        <p:nvGrpSpPr>
          <p:cNvPr id="128"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4</a:t>
              </a:r>
            </a:p>
            <a:p>
              <a:pPr algn="ctr">
                <a:lnSpc>
                  <a:spcPct val="80000"/>
                </a:lnSpc>
              </a:pPr>
              <a:r>
                <a:rPr lang="en-US" sz="1400" dirty="0" smtClean="0">
                  <a:solidFill>
                    <a:schemeClr val="tx1">
                      <a:lumMod val="40000"/>
                      <a:lumOff val="60000"/>
                    </a:schemeClr>
                  </a:solidFill>
                  <a:latin typeface="+mj-lt"/>
                </a:rPr>
                <a:t>Implementation</a:t>
              </a:r>
              <a:endParaRPr lang="en-US" sz="1400" dirty="0">
                <a:solidFill>
                  <a:schemeClr val="tx1">
                    <a:lumMod val="40000"/>
                    <a:lumOff val="60000"/>
                  </a:schemeClr>
                </a:solidFill>
                <a:latin typeface="+mj-lt"/>
              </a:endParaRPr>
            </a:p>
          </p:txBody>
        </p:sp>
      </p:grpSp>
      <p:grpSp>
        <p:nvGrpSpPr>
          <p:cNvPr id="125" name="Group 124"/>
          <p:cNvGrpSpPr/>
          <p:nvPr/>
        </p:nvGrpSpPr>
        <p:grpSpPr>
          <a:xfrm>
            <a:off x="535497" y="4031103"/>
            <a:ext cx="1463336" cy="2012025"/>
            <a:chOff x="-2210615" y="3777109"/>
            <a:chExt cx="1463336" cy="2012025"/>
          </a:xfrm>
        </p:grpSpPr>
        <p:sp>
          <p:nvSpPr>
            <p:cNvPr id="107" name="Rectangle 106"/>
            <p:cNvSpPr/>
            <p:nvPr/>
          </p:nvSpPr>
          <p:spPr>
            <a:xfrm>
              <a:off x="-2210615" y="3777109"/>
              <a:ext cx="1463336" cy="819712"/>
            </a:xfrm>
            <a:prstGeom prst="rect">
              <a:avLst/>
            </a:prstGeom>
          </p:spPr>
          <p:txBody>
            <a:bodyPr wrap="none">
              <a:spAutoFit/>
            </a:bodyPr>
            <a:lstStyle/>
            <a:p>
              <a:pPr algn="ctr">
                <a:lnSpc>
                  <a:spcPct val="80000"/>
                </a:lnSpc>
              </a:pPr>
              <a:r>
                <a:rPr lang="en-US" sz="3200" b="1" dirty="0" smtClean="0">
                  <a:solidFill>
                    <a:schemeClr val="tx1">
                      <a:lumMod val="75000"/>
                    </a:schemeClr>
                  </a:solidFill>
                  <a:latin typeface="+mj-lt"/>
                </a:rPr>
                <a:t>1</a:t>
              </a:r>
            </a:p>
            <a:p>
              <a:pPr algn="ctr">
                <a:lnSpc>
                  <a:spcPct val="80000"/>
                </a:lnSpc>
              </a:pPr>
              <a:r>
                <a:rPr lang="en-US" sz="2600" dirty="0" smtClean="0">
                  <a:solidFill>
                    <a:schemeClr val="tx1">
                      <a:lumMod val="75000"/>
                    </a:schemeClr>
                  </a:solidFill>
                  <a:latin typeface="+mj-lt"/>
                </a:rPr>
                <a:t>Potential</a:t>
              </a:r>
              <a:endParaRPr lang="en-US" sz="2600" dirty="0">
                <a:solidFill>
                  <a:schemeClr val="tx1">
                    <a:lumMod val="75000"/>
                  </a:schemeClr>
                </a:solidFill>
                <a:latin typeface="+mj-lt"/>
              </a:endParaRPr>
            </a:p>
          </p:txBody>
        </p:sp>
        <p:pic>
          <p:nvPicPr>
            <p:cNvPr id="108" name="Picture 107" descr="steps_icon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84448" y="4548602"/>
              <a:ext cx="1383420" cy="1240532"/>
            </a:xfrm>
            <a:prstGeom prst="rect">
              <a:avLst/>
            </a:prstGeom>
          </p:spPr>
        </p:pic>
      </p:grpSp>
      <p:pic>
        <p:nvPicPr>
          <p:cNvPr id="131"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9881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6"/>
                                        </p:tgtEl>
                                      </p:cBhvr>
                                    </p:animEffect>
                                    <p:set>
                                      <p:cBhvr>
                                        <p:cTn id="7" dur="1" fill="hold">
                                          <p:stCondLst>
                                            <p:cond delay="499"/>
                                          </p:stCondLst>
                                        </p:cTn>
                                        <p:tgtEl>
                                          <p:spTgt spid="116"/>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 calcmode="lin" valueType="num">
                                      <p:cBhvr additive="base">
                                        <p:cTn id="10" dur="1000"/>
                                        <p:tgtEl>
                                          <p:spTgt spid="125"/>
                                        </p:tgtEl>
                                        <p:attrNameLst>
                                          <p:attrName>ppt_y</p:attrName>
                                        </p:attrNameLst>
                                      </p:cBhvr>
                                      <p:tavLst>
                                        <p:tav tm="0">
                                          <p:val>
                                            <p:strVal val="#ppt_y+#ppt_h*1.125000"/>
                                          </p:val>
                                        </p:tav>
                                        <p:tav tm="100000">
                                          <p:val>
                                            <p:strVal val="#ppt_y"/>
                                          </p:val>
                                        </p:tav>
                                      </p:tavLst>
                                    </p:anim>
                                    <p:animEffect transition="in" filter="wipe(up)">
                                      <p:cBhvr>
                                        <p:cTn id="11"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Potential</a:t>
            </a:r>
            <a:endParaRPr lang="en-US" dirty="0">
              <a:solidFill>
                <a:srgbClr val="5D5F5F"/>
              </a:solidFill>
            </a:endParaRPr>
          </a:p>
        </p:txBody>
      </p:sp>
      <p:sp>
        <p:nvSpPr>
          <p:cNvPr id="5" name="Slide Number Placeholder 4"/>
          <p:cNvSpPr>
            <a:spLocks noGrp="1"/>
          </p:cNvSpPr>
          <p:nvPr>
            <p:ph type="sldNum" sz="quarter" idx="4"/>
          </p:nvPr>
        </p:nvSpPr>
        <p:spPr/>
        <p:txBody>
          <a:bodyPr/>
          <a:lstStyle/>
          <a:p>
            <a:pPr algn="ctr"/>
            <a:fld id="{C0DE57D6-8AFC-2140-9EBE-012C368973AC}" type="slidenum">
              <a:rPr lang="en-US" smtClean="0"/>
              <a:pPr algn="ctr"/>
              <a:t>16</a:t>
            </a:fld>
            <a:endParaRPr lang="en-US" dirty="0"/>
          </a:p>
        </p:txBody>
      </p:sp>
      <p:sp>
        <p:nvSpPr>
          <p:cNvPr id="4" name="Rectangle 3"/>
          <p:cNvSpPr/>
          <p:nvPr/>
        </p:nvSpPr>
        <p:spPr>
          <a:xfrm>
            <a:off x="191386" y="1594033"/>
            <a:ext cx="8697433" cy="4370427"/>
          </a:xfrm>
          <a:prstGeom prst="rect">
            <a:avLst/>
          </a:prstGeom>
        </p:spPr>
        <p:txBody>
          <a:bodyPr wrap="square">
            <a:spAutoFit/>
          </a:bodyPr>
          <a:lstStyle/>
          <a:p>
            <a:pPr marL="514350" indent="-457200">
              <a:lnSpc>
                <a:spcPct val="110000"/>
              </a:lnSpc>
            </a:pPr>
            <a:endParaRPr lang="en-US" u="sng" dirty="0" smtClean="0"/>
          </a:p>
          <a:p>
            <a:pPr marL="514350" indent="-457200">
              <a:lnSpc>
                <a:spcPct val="110000"/>
              </a:lnSpc>
            </a:pPr>
            <a:r>
              <a:rPr lang="en-US" u="sng" dirty="0" smtClean="0"/>
              <a:t>Purpose:</a:t>
            </a:r>
            <a:r>
              <a:rPr lang="en-US" dirty="0" smtClean="0"/>
              <a:t> Determine if the project is viable</a:t>
            </a:r>
          </a:p>
          <a:p>
            <a:pPr marL="514350" indent="-457200">
              <a:lnSpc>
                <a:spcPct val="110000"/>
              </a:lnSpc>
            </a:pPr>
            <a:endParaRPr lang="en-US" u="sng" dirty="0" smtClean="0"/>
          </a:p>
          <a:p>
            <a:pPr marL="514350" indent="-457200">
              <a:lnSpc>
                <a:spcPct val="110000"/>
              </a:lnSpc>
            </a:pPr>
            <a:r>
              <a:rPr lang="en-US" u="sng" dirty="0" smtClean="0"/>
              <a:t>Tasks:</a:t>
            </a:r>
          </a:p>
          <a:p>
            <a:pPr marL="342900" indent="-285750">
              <a:lnSpc>
                <a:spcPct val="110000"/>
              </a:lnSpc>
              <a:buFont typeface="Arial" pitchFamily="34" charset="0"/>
              <a:buChar char="•"/>
            </a:pPr>
            <a:r>
              <a:rPr lang="en-US" dirty="0" smtClean="0"/>
              <a:t>Identify possible sites for project locations</a:t>
            </a:r>
          </a:p>
          <a:p>
            <a:pPr marL="342900" indent="-285750">
              <a:lnSpc>
                <a:spcPct val="110000"/>
              </a:lnSpc>
              <a:buFont typeface="Arial" pitchFamily="34" charset="0"/>
              <a:buChar char="•"/>
            </a:pPr>
            <a:r>
              <a:rPr lang="en-US" dirty="0" smtClean="0"/>
              <a:t>Confirm renewable energy resource</a:t>
            </a:r>
          </a:p>
          <a:p>
            <a:pPr marL="342900" indent="-285750">
              <a:lnSpc>
                <a:spcPct val="110000"/>
              </a:lnSpc>
              <a:buFont typeface="Arial" pitchFamily="34" charset="0"/>
              <a:buChar char="•"/>
            </a:pPr>
            <a:r>
              <a:rPr lang="en-US" dirty="0" smtClean="0"/>
              <a:t>Review tribal facility electric cost data, regulations, and interconnection requirements</a:t>
            </a:r>
          </a:p>
          <a:p>
            <a:pPr marL="342900" indent="-285750">
              <a:lnSpc>
                <a:spcPct val="110000"/>
              </a:lnSpc>
              <a:buFont typeface="Arial" pitchFamily="34" charset="0"/>
              <a:buChar char="•"/>
            </a:pPr>
            <a:r>
              <a:rPr lang="en-US" dirty="0" smtClean="0"/>
              <a:t>Evaluate potential markets and paths to market for project power and renewable sales</a:t>
            </a:r>
          </a:p>
          <a:p>
            <a:pPr>
              <a:buNone/>
            </a:pPr>
            <a:endParaRPr lang="en-US" sz="2000" dirty="0" smtClean="0"/>
          </a:p>
          <a:p>
            <a:pPr>
              <a:buNone/>
            </a:pPr>
            <a:r>
              <a:rPr lang="en-US" sz="2000" dirty="0" smtClean="0"/>
              <a:t>	   Analyze risks: financing, permitting, construction costs</a:t>
            </a:r>
          </a:p>
          <a:p>
            <a:pPr>
              <a:buNone/>
            </a:pPr>
            <a:endParaRPr lang="en-US" sz="2000" dirty="0" smtClean="0"/>
          </a:p>
          <a:p>
            <a:pPr>
              <a:buNone/>
            </a:pPr>
            <a:r>
              <a:rPr lang="en-US" sz="2000" dirty="0" smtClean="0"/>
              <a:t>	   Analyze utility rules: interconnection, net metering, transmission</a:t>
            </a:r>
          </a:p>
        </p:txBody>
      </p:sp>
      <p:sp>
        <p:nvSpPr>
          <p:cNvPr id="10" name="Right Arrow 9"/>
          <p:cNvSpPr/>
          <p:nvPr/>
        </p:nvSpPr>
        <p:spPr>
          <a:xfrm>
            <a:off x="191386" y="4995407"/>
            <a:ext cx="622336" cy="258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a:off x="191386" y="5608204"/>
            <a:ext cx="622336" cy="258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0489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8-02 at 2.28.02 PM.png"/>
          <p:cNvPicPr>
            <a:picLocks noChangeAspect="1"/>
          </p:cNvPicPr>
          <p:nvPr/>
        </p:nvPicPr>
        <p:blipFill rotWithShape="1">
          <a:blip r:embed="rId3" cstate="email">
            <a:extLst>
              <a:ext uri="{28A0092B-C50C-407E-A947-70E740481C1C}">
                <a14:useLocalDpi xmlns:a14="http://schemas.microsoft.com/office/drawing/2010/main"/>
              </a:ext>
            </a:extLst>
          </a:blip>
          <a:srcRect b="-14622"/>
          <a:stretch/>
        </p:blipFill>
        <p:spPr>
          <a:xfrm>
            <a:off x="1007529" y="2057400"/>
            <a:ext cx="5840967" cy="4284645"/>
          </a:xfrm>
          <a:prstGeom prst="rect">
            <a:avLst/>
          </a:prstGeom>
        </p:spPr>
      </p:pic>
      <p:sp>
        <p:nvSpPr>
          <p:cNvPr id="2" name="Title 1"/>
          <p:cNvSpPr>
            <a:spLocks noGrp="1"/>
          </p:cNvSpPr>
          <p:nvPr>
            <p:ph type="title"/>
          </p:nvPr>
        </p:nvSpPr>
        <p:spPr>
          <a:xfrm>
            <a:off x="366491" y="176868"/>
            <a:ext cx="8667449" cy="986769"/>
          </a:xfrm>
        </p:spPr>
        <p:txBody>
          <a:bodyPr>
            <a:normAutofit/>
          </a:bodyPr>
          <a:lstStyle/>
          <a:p>
            <a:r>
              <a:rPr lang="en-US" dirty="0" smtClean="0">
                <a:solidFill>
                  <a:schemeClr val="tx1"/>
                </a:solidFill>
              </a:rPr>
              <a:t>Key Concept: Levelized Cost of Energy (LCOE)</a:t>
            </a:r>
          </a:p>
        </p:txBody>
      </p:sp>
      <p:sp>
        <p:nvSpPr>
          <p:cNvPr id="10" name="TextBox 9"/>
          <p:cNvSpPr txBox="1"/>
          <p:nvPr/>
        </p:nvSpPr>
        <p:spPr>
          <a:xfrm>
            <a:off x="3534770" y="5885814"/>
            <a:ext cx="4885899" cy="369332"/>
          </a:xfrm>
          <a:prstGeom prst="rect">
            <a:avLst/>
          </a:prstGeom>
          <a:noFill/>
        </p:spPr>
        <p:txBody>
          <a:bodyPr wrap="square" rtlCol="0">
            <a:spAutoFit/>
          </a:bodyPr>
          <a:lstStyle/>
          <a:p>
            <a:r>
              <a:rPr lang="en-US" dirty="0" smtClean="0">
                <a:solidFill>
                  <a:schemeClr val="bg1"/>
                </a:solidFill>
              </a:rPr>
              <a:t>*For illustrative purposes only</a:t>
            </a:r>
            <a:endParaRPr lang="en-US" dirty="0">
              <a:solidFill>
                <a:schemeClr val="bg1"/>
              </a:solidFill>
            </a:endParaRPr>
          </a:p>
        </p:txBody>
      </p:sp>
      <p:sp>
        <p:nvSpPr>
          <p:cNvPr id="12" name="TextBox 11"/>
          <p:cNvSpPr txBox="1"/>
          <p:nvPr/>
        </p:nvSpPr>
        <p:spPr>
          <a:xfrm>
            <a:off x="6921505" y="2095158"/>
            <a:ext cx="2112435" cy="646331"/>
          </a:xfrm>
          <a:prstGeom prst="rect">
            <a:avLst/>
          </a:prstGeom>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Investment+O&amp;M+Fuel costs</a:t>
            </a:r>
          </a:p>
          <a:p>
            <a:pPr algn="ctr"/>
            <a:r>
              <a:rPr lang="en-US" sz="1200" dirty="0" smtClean="0"/>
              <a:t>-------------------------------------------------</a:t>
            </a:r>
            <a:endParaRPr lang="en-US" sz="1200" dirty="0"/>
          </a:p>
          <a:p>
            <a:pPr algn="ctr"/>
            <a:r>
              <a:rPr lang="en-US" sz="1200" dirty="0" smtClean="0"/>
              <a:t>Energy </a:t>
            </a:r>
            <a:r>
              <a:rPr lang="en-US" sz="1200" dirty="0"/>
              <a:t>produced</a:t>
            </a:r>
          </a:p>
        </p:txBody>
      </p:sp>
      <p:sp>
        <p:nvSpPr>
          <p:cNvPr id="15" name="TextBox 14"/>
          <p:cNvSpPr txBox="1"/>
          <p:nvPr/>
        </p:nvSpPr>
        <p:spPr>
          <a:xfrm>
            <a:off x="116958" y="5864370"/>
            <a:ext cx="8916982" cy="323165"/>
          </a:xfrm>
          <a:prstGeom prst="rect">
            <a:avLst/>
          </a:prstGeom>
          <a:solidFill>
            <a:schemeClr val="bg2"/>
          </a:solidFill>
        </p:spPr>
        <p:txBody>
          <a:bodyPr wrap="square" rtlCol="0">
            <a:spAutoFit/>
          </a:bodyPr>
          <a:lstStyle/>
          <a:p>
            <a:r>
              <a:rPr lang="en-US" sz="1500" dirty="0" smtClean="0"/>
              <a:t>Renewable energy has a lower LCOE, compared to retail LCOE. How much lower depends on project specifics.</a:t>
            </a:r>
            <a:endParaRPr lang="en-US" sz="1500" dirty="0"/>
          </a:p>
        </p:txBody>
      </p:sp>
      <p:sp>
        <p:nvSpPr>
          <p:cNvPr id="3" name="Slide Number Placeholder 2"/>
          <p:cNvSpPr>
            <a:spLocks noGrp="1"/>
          </p:cNvSpPr>
          <p:nvPr>
            <p:ph type="sldNum" sz="quarter" idx="4"/>
          </p:nvPr>
        </p:nvSpPr>
        <p:spPr>
          <a:xfrm>
            <a:off x="8596092" y="6591541"/>
            <a:ext cx="547908" cy="267887"/>
          </a:xfrm>
        </p:spPr>
        <p:txBody>
          <a:bodyPr/>
          <a:lstStyle/>
          <a:p>
            <a:pPr algn="ctr"/>
            <a:fld id="{C0DE57D6-8AFC-2140-9EBE-012C368973AC}" type="slidenum">
              <a:rPr lang="en-US" smtClean="0"/>
              <a:pPr algn="ctr"/>
              <a:t>17</a:t>
            </a:fld>
            <a:endParaRPr lang="en-US" dirty="0"/>
          </a:p>
        </p:txBody>
      </p:sp>
      <p:sp>
        <p:nvSpPr>
          <p:cNvPr id="6" name="Rectangle 5"/>
          <p:cNvSpPr/>
          <p:nvPr/>
        </p:nvSpPr>
        <p:spPr>
          <a:xfrm>
            <a:off x="2192880" y="929152"/>
            <a:ext cx="4572000" cy="646331"/>
          </a:xfrm>
          <a:prstGeom prst="rect">
            <a:avLst/>
          </a:prstGeom>
        </p:spPr>
        <p:txBody>
          <a:bodyPr wrap="square">
            <a:spAutoFit/>
          </a:bodyPr>
          <a:lstStyle/>
          <a:p>
            <a:pPr algn="ctr">
              <a:defRPr sz="1600" b="1" i="0" u="none" strike="noStrike" kern="1200" baseline="0">
                <a:solidFill>
                  <a:srgbClr val="3E3E3E"/>
                </a:solidFill>
                <a:latin typeface="+mn-lt"/>
                <a:ea typeface="+mn-ea"/>
                <a:cs typeface="+mn-cs"/>
              </a:defRPr>
            </a:pPr>
            <a:r>
              <a:rPr lang="en-US" sz="2000" dirty="0"/>
              <a:t>Cost of Energy Comparison</a:t>
            </a:r>
          </a:p>
          <a:p>
            <a:pPr algn="ctr">
              <a:defRPr sz="1600" b="1" i="0" u="none" strike="noStrike" kern="1200" baseline="0">
                <a:solidFill>
                  <a:srgbClr val="3E3E3E"/>
                </a:solidFill>
                <a:latin typeface="+mn-lt"/>
                <a:ea typeface="+mn-ea"/>
                <a:cs typeface="+mn-cs"/>
              </a:defRPr>
            </a:pPr>
            <a:r>
              <a:rPr lang="en-US" dirty="0"/>
              <a:t>(constant demand)</a:t>
            </a:r>
          </a:p>
        </p:txBody>
      </p:sp>
      <p:pic>
        <p:nvPicPr>
          <p:cNvPr id="9" name="Picture 8" descr="bluelin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2668" y="2609241"/>
            <a:ext cx="4868334" cy="1822505"/>
          </a:xfrm>
          <a:prstGeom prst="rect">
            <a:avLst/>
          </a:prstGeom>
        </p:spPr>
      </p:pic>
      <p:pic>
        <p:nvPicPr>
          <p:cNvPr id="16" name="Picture 15" descr="Screen shot 2012-08-02 at 2.36.06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5370" y="1614543"/>
            <a:ext cx="1981200" cy="582219"/>
          </a:xfrm>
          <a:prstGeom prst="rect">
            <a:avLst/>
          </a:prstGeom>
        </p:spPr>
      </p:pic>
      <p:pic>
        <p:nvPicPr>
          <p:cNvPr id="7" name="Picture 6" descr="greenlin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37266" y="3714282"/>
            <a:ext cx="4985829" cy="476034"/>
          </a:xfrm>
          <a:prstGeom prst="rect">
            <a:avLst/>
          </a:prstGeom>
        </p:spPr>
      </p:pic>
      <p:pic>
        <p:nvPicPr>
          <p:cNvPr id="4" name="Picture 3" descr="renewcost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92332" y="3293533"/>
            <a:ext cx="1286104" cy="744586"/>
          </a:xfrm>
          <a:prstGeom prst="rect">
            <a:avLst/>
          </a:prstGeom>
        </p:spPr>
      </p:pic>
    </p:spTree>
    <p:extLst>
      <p:ext uri="{BB962C8B-B14F-4D97-AF65-F5344CB8AC3E}">
        <p14:creationId xmlns:p14="http://schemas.microsoft.com/office/powerpoint/2010/main" val="37501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302" y="1163638"/>
            <a:ext cx="8410354" cy="4829175"/>
          </a:xfrm>
        </p:spPr>
      </p:pic>
      <p:sp>
        <p:nvSpPr>
          <p:cNvPr id="3" name="Title 2"/>
          <p:cNvSpPr>
            <a:spLocks noGrp="1"/>
          </p:cNvSpPr>
          <p:nvPr>
            <p:ph type="title"/>
          </p:nvPr>
        </p:nvSpPr>
        <p:spPr/>
        <p:txBody>
          <a:bodyPr/>
          <a:lstStyle/>
          <a:p>
            <a:r>
              <a:rPr lang="en-US" dirty="0" err="1" smtClean="0"/>
              <a:t>Levelized</a:t>
            </a:r>
            <a:r>
              <a:rPr lang="en-US" dirty="0" smtClean="0"/>
              <a:t> Cost of Energy Across Technologies</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18</a:t>
            </a:fld>
            <a:endParaRPr lang="en-US" dirty="0"/>
          </a:p>
        </p:txBody>
      </p:sp>
    </p:spTree>
    <p:extLst>
      <p:ext uri="{BB962C8B-B14F-4D97-AF65-F5344CB8AC3E}">
        <p14:creationId xmlns:p14="http://schemas.microsoft.com/office/powerpoint/2010/main" val="60436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t>
            </a:r>
            <a:r>
              <a:rPr lang="en-US" dirty="0" smtClean="0">
                <a:solidFill>
                  <a:srgbClr val="5D5F5F"/>
                </a:solidFill>
              </a:rPr>
              <a:t>Outputs</a:t>
            </a:r>
            <a:endParaRPr lang="en-US" dirty="0">
              <a:solidFill>
                <a:srgbClr val="5D5F5F"/>
              </a:solidFill>
            </a:endParaRPr>
          </a:p>
        </p:txBody>
      </p:sp>
      <p:sp>
        <p:nvSpPr>
          <p:cNvPr id="3" name="Content Placeholder 2"/>
          <p:cNvSpPr>
            <a:spLocks noGrp="1"/>
          </p:cNvSpPr>
          <p:nvPr>
            <p:ph idx="4294967295"/>
          </p:nvPr>
        </p:nvSpPr>
        <p:spPr>
          <a:xfrm>
            <a:off x="554182" y="1894851"/>
            <a:ext cx="8229600" cy="4829175"/>
          </a:xfrm>
        </p:spPr>
        <p:txBody>
          <a:bodyPr/>
          <a:lstStyle/>
          <a:p>
            <a:pPr marL="285750" indent="-285750">
              <a:buFont typeface="Wingdings" pitchFamily="2" charset="2"/>
              <a:buChar char="ü"/>
            </a:pPr>
            <a:r>
              <a:rPr lang="en-US" dirty="0">
                <a:latin typeface="Arial" pitchFamily="34" charset="0"/>
                <a:cs typeface="Arial" pitchFamily="34" charset="0"/>
              </a:rPr>
              <a:t>Project Scale</a:t>
            </a:r>
          </a:p>
          <a:p>
            <a:pPr marL="285750" indent="-285750">
              <a:buFont typeface="Wingdings" pitchFamily="2" charset="2"/>
              <a:buChar char="ü"/>
            </a:pPr>
            <a:r>
              <a:rPr lang="en-US" dirty="0" smtClean="0">
                <a:latin typeface="Arial" pitchFamily="34" charset="0"/>
                <a:cs typeface="Arial" pitchFamily="34" charset="0"/>
              </a:rPr>
              <a:t>Resource and Market Context</a:t>
            </a:r>
            <a:endParaRPr lang="en-US" dirty="0">
              <a:latin typeface="Arial" pitchFamily="34" charset="0"/>
              <a:cs typeface="Arial" pitchFamily="34" charset="0"/>
            </a:endParaRPr>
          </a:p>
          <a:p>
            <a:pPr marL="285750" indent="-285750">
              <a:buFont typeface="Wingdings" pitchFamily="2" charset="2"/>
              <a:buChar char="ü"/>
            </a:pPr>
            <a:r>
              <a:rPr lang="en-US" dirty="0" smtClean="0">
                <a:latin typeface="Arial" pitchFamily="34" charset="0"/>
                <a:cs typeface="Arial" pitchFamily="34" charset="0"/>
              </a:rPr>
              <a:t>Savings/Production Potential</a:t>
            </a:r>
            <a:endParaRPr lang="en-US" dirty="0">
              <a:latin typeface="Arial" pitchFamily="34" charset="0"/>
              <a:cs typeface="Arial" pitchFamily="34" charset="0"/>
            </a:endParaRPr>
          </a:p>
          <a:p>
            <a:pPr marL="285750" indent="-285750">
              <a:buFont typeface="Wingdings" pitchFamily="2" charset="2"/>
              <a:buChar char="ü"/>
            </a:pPr>
            <a:r>
              <a:rPr lang="en-US" dirty="0">
                <a:latin typeface="Arial" pitchFamily="34" charset="0"/>
                <a:cs typeface="Arial" pitchFamily="34" charset="0"/>
              </a:rPr>
              <a:t>Preliminary </a:t>
            </a:r>
            <a:r>
              <a:rPr lang="en-US" dirty="0" smtClean="0">
                <a:latin typeface="Arial" pitchFamily="34" charset="0"/>
                <a:cs typeface="Arial" pitchFamily="34" charset="0"/>
              </a:rPr>
              <a:t>Sites Options</a:t>
            </a:r>
          </a:p>
          <a:p>
            <a:pPr marL="285750" indent="-285750">
              <a:buFont typeface="Wingdings" pitchFamily="2" charset="2"/>
              <a:buChar char="ü"/>
            </a:pPr>
            <a:r>
              <a:rPr lang="en-US" dirty="0" smtClean="0">
                <a:latin typeface="Arial" pitchFamily="34" charset="0"/>
                <a:cs typeface="Arial" pitchFamily="34" charset="0"/>
              </a:rPr>
              <a:t>Tribal Role Options</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014912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73736"/>
            <a:ext cx="8229600" cy="987552"/>
          </a:xfrm>
        </p:spPr>
        <p:txBody>
          <a:bodyPr>
            <a:normAutofit/>
          </a:bodyPr>
          <a:lstStyle/>
          <a:p>
            <a:pPr algn="l"/>
            <a:r>
              <a:rPr lang="en-US" dirty="0" smtClean="0"/>
              <a:t>Introduction</a:t>
            </a:r>
            <a:endParaRPr lang="en-US" dirty="0"/>
          </a:p>
        </p:txBody>
      </p:sp>
      <p:sp>
        <p:nvSpPr>
          <p:cNvPr id="4" name="Content Placeholder 3"/>
          <p:cNvSpPr>
            <a:spLocks noGrp="1"/>
          </p:cNvSpPr>
          <p:nvPr>
            <p:ph idx="1"/>
          </p:nvPr>
        </p:nvSpPr>
        <p:spPr>
          <a:xfrm>
            <a:off x="806245" y="973394"/>
            <a:ext cx="7880555" cy="5182857"/>
          </a:xfrm>
        </p:spPr>
        <p:txBody>
          <a:bodyPr>
            <a:normAutofit lnSpcReduction="10000"/>
          </a:bodyPr>
          <a:lstStyle/>
          <a:p>
            <a:pPr marL="0" indent="0">
              <a:buNone/>
            </a:pPr>
            <a:r>
              <a:rPr lang="en-US" dirty="0" smtClean="0"/>
              <a:t>The U.S. Department of Energy (DOE) Office of Indian Energy Policy and Programs is responsible for assisting Tribes with energy planning and development, infrastructure, energy costs, and electrification of Indian lands and homes. </a:t>
            </a:r>
          </a:p>
          <a:p>
            <a:pPr marL="0" indent="0">
              <a:buNone/>
            </a:pPr>
            <a:endParaRPr lang="en-US" sz="800" dirty="0" smtClean="0"/>
          </a:p>
          <a:p>
            <a:pPr marL="0" indent="0">
              <a:buNone/>
            </a:pPr>
            <a:r>
              <a:rPr lang="en-US" dirty="0" smtClean="0"/>
              <a:t>As part of this commitment and on behalf of DOE, the Office of Indian Energy is leading </a:t>
            </a:r>
            <a:r>
              <a:rPr lang="en-US" b="1" i="1" dirty="0" smtClean="0">
                <a:solidFill>
                  <a:srgbClr val="92D050"/>
                </a:solidFill>
              </a:rPr>
              <a:t>education</a:t>
            </a:r>
            <a:r>
              <a:rPr lang="en-US" dirty="0" smtClean="0"/>
              <a:t> and </a:t>
            </a:r>
            <a:r>
              <a:rPr lang="en-US" b="1" i="1" dirty="0" smtClean="0">
                <a:solidFill>
                  <a:srgbClr val="92D050"/>
                </a:solidFill>
              </a:rPr>
              <a:t>capacity building </a:t>
            </a:r>
            <a:r>
              <a:rPr lang="en-US" dirty="0" smtClean="0"/>
              <a:t>efforts in Indian Country.</a:t>
            </a:r>
          </a:p>
        </p:txBody>
      </p:sp>
      <p:sp>
        <p:nvSpPr>
          <p:cNvPr id="5" name="Slide Number Placeholder 4"/>
          <p:cNvSpPr>
            <a:spLocks noGrp="1"/>
          </p:cNvSpPr>
          <p:nvPr>
            <p:ph type="sldNum" sz="quarter" idx="4"/>
          </p:nvPr>
        </p:nvSpPr>
        <p:spPr/>
        <p:txBody>
          <a:bodyPr/>
          <a:lstStyle/>
          <a:p>
            <a:pPr algn="ctr"/>
            <a:fld id="{F9C252DC-A164-D04F-A083-01C268BCB08E}" type="slidenum">
              <a:rPr lang="en-US" smtClean="0"/>
              <a:pPr algn="ctr"/>
              <a:t>2</a:t>
            </a:fld>
            <a:endParaRPr lang="en-US" dirty="0"/>
          </a:p>
        </p:txBody>
      </p:sp>
    </p:spTree>
    <p:extLst>
      <p:ext uri="{BB962C8B-B14F-4D97-AF65-F5344CB8AC3E}">
        <p14:creationId xmlns:p14="http://schemas.microsoft.com/office/powerpoint/2010/main" val="3935650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20</a:t>
            </a:fld>
            <a:endParaRPr lang="en-US" dirty="0"/>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6"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1</a:t>
              </a:r>
            </a:p>
            <a:p>
              <a:pPr algn="ctr">
                <a:lnSpc>
                  <a:spcPct val="80000"/>
                </a:lnSpc>
              </a:pPr>
              <a:r>
                <a:rPr lang="en-US" sz="1400" dirty="0" smtClean="0">
                  <a:solidFill>
                    <a:schemeClr val="tx1">
                      <a:lumMod val="40000"/>
                      <a:lumOff val="60000"/>
                    </a:schemeClr>
                  </a:solidFill>
                  <a:latin typeface="+mj-lt"/>
                </a:rPr>
                <a:t>Potential</a:t>
              </a:r>
              <a:endParaRPr lang="en-US" sz="1400" dirty="0">
                <a:solidFill>
                  <a:schemeClr val="tx1">
                    <a:lumMod val="40000"/>
                    <a:lumOff val="60000"/>
                  </a:schemeClr>
                </a:solidFill>
                <a:latin typeface="+mj-lt"/>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7"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3</a:t>
              </a:r>
            </a:p>
            <a:p>
              <a:pPr algn="ctr">
                <a:lnSpc>
                  <a:spcPct val="80000"/>
                </a:lnSpc>
              </a:pPr>
              <a:r>
                <a:rPr lang="en-US" sz="1400" dirty="0" smtClean="0">
                  <a:solidFill>
                    <a:schemeClr val="tx1">
                      <a:lumMod val="40000"/>
                      <a:lumOff val="60000"/>
                    </a:schemeClr>
                  </a:solidFill>
                  <a:latin typeface="+mj-lt"/>
                </a:rPr>
                <a:t>Refinement</a:t>
              </a:r>
              <a:endParaRPr lang="en-US" sz="1400" dirty="0">
                <a:solidFill>
                  <a:schemeClr val="tx1">
                    <a:lumMod val="40000"/>
                    <a:lumOff val="60000"/>
                  </a:schemeClr>
                </a:solidFill>
                <a:latin typeface="+mj-lt"/>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129"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chemeClr val="tx1">
                    <a:lumMod val="40000"/>
                    <a:lumOff val="60000"/>
                  </a:schemeClr>
                </a:solidFill>
                <a:latin typeface="+mj-lt"/>
              </a:endParaRPr>
            </a:p>
            <a:p>
              <a:pPr algn="ctr">
                <a:lnSpc>
                  <a:spcPct val="90000"/>
                </a:lnSpc>
              </a:pPr>
              <a:r>
                <a:rPr lang="en-US" b="1" dirty="0" smtClean="0">
                  <a:solidFill>
                    <a:schemeClr val="tx1">
                      <a:lumMod val="40000"/>
                      <a:lumOff val="60000"/>
                    </a:schemeClr>
                  </a:solidFill>
                  <a:latin typeface="+mj-lt"/>
                </a:rPr>
                <a:t>5</a:t>
              </a:r>
              <a:r>
                <a:rPr lang="en-US" sz="1400" dirty="0" smtClean="0">
                  <a:solidFill>
                    <a:schemeClr val="tx1">
                      <a:lumMod val="40000"/>
                      <a:lumOff val="60000"/>
                    </a:schemeClr>
                  </a:solidFill>
                  <a:latin typeface="+mj-lt"/>
                </a:rPr>
                <a:t/>
              </a:r>
              <a:br>
                <a:rPr lang="en-US" sz="1400" dirty="0" smtClean="0">
                  <a:solidFill>
                    <a:schemeClr val="tx1">
                      <a:lumMod val="40000"/>
                      <a:lumOff val="60000"/>
                    </a:schemeClr>
                  </a:solidFill>
                  <a:latin typeface="+mj-lt"/>
                </a:rPr>
              </a:br>
              <a:r>
                <a:rPr lang="en-US" sz="1400" dirty="0" smtClean="0">
                  <a:solidFill>
                    <a:schemeClr val="tx1">
                      <a:lumMod val="40000"/>
                      <a:lumOff val="60000"/>
                    </a:schemeClr>
                  </a:solidFill>
                  <a:latin typeface="+mj-lt"/>
                </a:rPr>
                <a:t>Operations &amp; Maintenance</a:t>
              </a:r>
              <a:endParaRPr lang="en-US" sz="1400" dirty="0">
                <a:solidFill>
                  <a:schemeClr val="tx1">
                    <a:lumMod val="40000"/>
                    <a:lumOff val="60000"/>
                  </a:schemeClr>
                </a:solidFill>
                <a:latin typeface="+mj-lt"/>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126" name="Group 125"/>
          <p:cNvGrpSpPr/>
          <p:nvPr/>
        </p:nvGrpSpPr>
        <p:grpSpPr>
          <a:xfrm>
            <a:off x="2503240" y="4883214"/>
            <a:ext cx="712054" cy="872973"/>
            <a:chOff x="2503240" y="4629220"/>
            <a:chExt cx="712054"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503240" y="4629220"/>
              <a:ext cx="712054" cy="493468"/>
            </a:xfrm>
            <a:prstGeom prst="rect">
              <a:avLst/>
            </a:prstGeom>
          </p:spPr>
          <p:txBody>
            <a:bodyPr wrap="none">
              <a:spAutoFit/>
            </a:bodyPr>
            <a:lstStyle/>
            <a:p>
              <a:pPr algn="ctr">
                <a:lnSpc>
                  <a:spcPct val="80000"/>
                </a:lnSpc>
              </a:pPr>
              <a:r>
                <a:rPr lang="en-US" b="1" dirty="0">
                  <a:solidFill>
                    <a:schemeClr val="tx1">
                      <a:lumMod val="40000"/>
                      <a:lumOff val="60000"/>
                    </a:schemeClr>
                  </a:solidFill>
                  <a:latin typeface="+mj-lt"/>
                </a:rPr>
                <a:t>2</a:t>
              </a:r>
              <a:endParaRPr lang="en-US" b="1" dirty="0" smtClean="0">
                <a:solidFill>
                  <a:schemeClr val="tx1">
                    <a:lumMod val="40000"/>
                    <a:lumOff val="60000"/>
                  </a:schemeClr>
                </a:solidFill>
                <a:latin typeface="+mj-lt"/>
              </a:endParaRPr>
            </a:p>
            <a:p>
              <a:pPr algn="ctr">
                <a:lnSpc>
                  <a:spcPct val="80000"/>
                </a:lnSpc>
              </a:pPr>
              <a:r>
                <a:rPr lang="en-US" sz="1400" dirty="0" smtClean="0">
                  <a:solidFill>
                    <a:schemeClr val="tx1">
                      <a:lumMod val="40000"/>
                      <a:lumOff val="60000"/>
                    </a:schemeClr>
                  </a:solidFill>
                  <a:latin typeface="+mj-lt"/>
                </a:rPr>
                <a:t>Design</a:t>
              </a:r>
              <a:endParaRPr lang="en-US" sz="1400" dirty="0">
                <a:solidFill>
                  <a:schemeClr val="tx1">
                    <a:lumMod val="40000"/>
                    <a:lumOff val="60000"/>
                  </a:schemeClr>
                </a:solidFill>
                <a:latin typeface="+mj-lt"/>
              </a:endParaRPr>
            </a:p>
          </p:txBody>
        </p:sp>
      </p:grpSp>
      <p:grpSp>
        <p:nvGrpSpPr>
          <p:cNvPr id="128"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4</a:t>
              </a:r>
            </a:p>
            <a:p>
              <a:pPr algn="ctr">
                <a:lnSpc>
                  <a:spcPct val="80000"/>
                </a:lnSpc>
              </a:pPr>
              <a:r>
                <a:rPr lang="en-US" sz="1400" dirty="0" smtClean="0">
                  <a:solidFill>
                    <a:schemeClr val="tx1">
                      <a:lumMod val="40000"/>
                      <a:lumOff val="60000"/>
                    </a:schemeClr>
                  </a:solidFill>
                  <a:latin typeface="+mj-lt"/>
                </a:rPr>
                <a:t>Implementation</a:t>
              </a:r>
              <a:endParaRPr lang="en-US" sz="1400" dirty="0">
                <a:solidFill>
                  <a:schemeClr val="tx1">
                    <a:lumMod val="40000"/>
                    <a:lumOff val="60000"/>
                  </a:schemeClr>
                </a:solidFill>
                <a:latin typeface="+mj-lt"/>
              </a:endParaRPr>
            </a:p>
          </p:txBody>
        </p:sp>
      </p:grpSp>
      <p:grpSp>
        <p:nvGrpSpPr>
          <p:cNvPr id="124" name="Group 123"/>
          <p:cNvGrpSpPr/>
          <p:nvPr/>
        </p:nvGrpSpPr>
        <p:grpSpPr>
          <a:xfrm>
            <a:off x="2162752" y="4032415"/>
            <a:ext cx="1390500" cy="2021789"/>
            <a:chOff x="2176738" y="3778421"/>
            <a:chExt cx="1390500" cy="2021789"/>
          </a:xfrm>
        </p:grpSpPr>
        <p:pic>
          <p:nvPicPr>
            <p:cNvPr id="110" name="Picture 109" descr="step2.png"/>
            <p:cNvPicPr>
              <a:picLocks noChangeAspect="1"/>
            </p:cNvPicPr>
            <p:nvPr/>
          </p:nvPicPr>
          <p:blipFill>
            <a:blip r:embed="rId8" cstate="email">
              <a:alphaModFix/>
              <a:extLst>
                <a:ext uri="{28A0092B-C50C-407E-A947-70E740481C1C}">
                  <a14:useLocalDpi xmlns:a14="http://schemas.microsoft.com/office/drawing/2010/main"/>
                </a:ext>
              </a:extLst>
            </a:blip>
            <a:stretch>
              <a:fillRect/>
            </a:stretch>
          </p:blipFill>
          <p:spPr>
            <a:xfrm>
              <a:off x="2176738" y="4553332"/>
              <a:ext cx="1390500" cy="1246878"/>
            </a:xfrm>
            <a:prstGeom prst="rect">
              <a:avLst/>
            </a:prstGeom>
          </p:spPr>
        </p:pic>
        <p:sp>
          <p:nvSpPr>
            <p:cNvPr id="119" name="Rectangle 118"/>
            <p:cNvSpPr/>
            <p:nvPr/>
          </p:nvSpPr>
          <p:spPr>
            <a:xfrm>
              <a:off x="2212920" y="3778421"/>
              <a:ext cx="1276110" cy="819712"/>
            </a:xfrm>
            <a:prstGeom prst="rect">
              <a:avLst/>
            </a:prstGeom>
          </p:spPr>
          <p:txBody>
            <a:bodyPr wrap="none">
              <a:spAutoFit/>
            </a:bodyPr>
            <a:lstStyle/>
            <a:p>
              <a:pPr algn="ctr">
                <a:lnSpc>
                  <a:spcPct val="80000"/>
                </a:lnSpc>
              </a:pPr>
              <a:r>
                <a:rPr lang="en-US" sz="3200" b="1" dirty="0">
                  <a:latin typeface="+mj-lt"/>
                </a:rPr>
                <a:t>2</a:t>
              </a:r>
              <a:endParaRPr lang="en-US" sz="3200" b="1" dirty="0" smtClean="0">
                <a:latin typeface="+mj-lt"/>
              </a:endParaRPr>
            </a:p>
            <a:p>
              <a:pPr algn="ctr">
                <a:lnSpc>
                  <a:spcPct val="80000"/>
                </a:lnSpc>
              </a:pPr>
              <a:r>
                <a:rPr lang="en-US" sz="2600" dirty="0" smtClean="0">
                  <a:latin typeface="+mj-lt"/>
                </a:rPr>
                <a:t>Options</a:t>
              </a:r>
              <a:endParaRPr lang="en-US" sz="2600" dirty="0">
                <a:latin typeface="+mj-lt"/>
              </a:endParaRPr>
            </a:p>
          </p:txBody>
        </p:sp>
      </p:grpSp>
      <p:pic>
        <p:nvPicPr>
          <p:cNvPr id="47"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39868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6"/>
                                        </p:tgtEl>
                                      </p:cBhvr>
                                    </p:animEffect>
                                    <p:set>
                                      <p:cBhvr>
                                        <p:cTn id="7" dur="1" fill="hold">
                                          <p:stCondLst>
                                            <p:cond delay="499"/>
                                          </p:stCondLst>
                                        </p:cTn>
                                        <p:tgtEl>
                                          <p:spTgt spid="126"/>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24"/>
                                        </p:tgtEl>
                                        <p:attrNameLst>
                                          <p:attrName>style.visibility</p:attrName>
                                        </p:attrNameLst>
                                      </p:cBhvr>
                                      <p:to>
                                        <p:strVal val="visible"/>
                                      </p:to>
                                    </p:set>
                                    <p:anim calcmode="lin" valueType="num">
                                      <p:cBhvr additive="base">
                                        <p:cTn id="10" dur="1000"/>
                                        <p:tgtEl>
                                          <p:spTgt spid="124"/>
                                        </p:tgtEl>
                                        <p:attrNameLst>
                                          <p:attrName>ppt_y</p:attrName>
                                        </p:attrNameLst>
                                      </p:cBhvr>
                                      <p:tavLst>
                                        <p:tav tm="0">
                                          <p:val>
                                            <p:strVal val="#ppt_y+#ppt_h*1.125000"/>
                                          </p:val>
                                        </p:tav>
                                        <p:tav tm="100000">
                                          <p:val>
                                            <p:strVal val="#ppt_y"/>
                                          </p:val>
                                        </p:tav>
                                      </p:tavLst>
                                    </p:anim>
                                    <p:animEffect transition="in" filter="wipe(up)">
                                      <p:cBhvr>
                                        <p:cTn id="11"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2: Project Options</a:t>
            </a:r>
            <a:endParaRPr lang="en-US" dirty="0">
              <a:solidFill>
                <a:srgbClr val="5D5F5F"/>
              </a:solidFill>
            </a:endParaRPr>
          </a:p>
        </p:txBody>
      </p:sp>
      <p:sp>
        <p:nvSpPr>
          <p:cNvPr id="5" name="Slide Number Placeholder 4"/>
          <p:cNvSpPr>
            <a:spLocks noGrp="1"/>
          </p:cNvSpPr>
          <p:nvPr>
            <p:ph type="sldNum" sz="quarter" idx="4"/>
          </p:nvPr>
        </p:nvSpPr>
        <p:spPr/>
        <p:txBody>
          <a:bodyPr/>
          <a:lstStyle/>
          <a:p>
            <a:pPr algn="ctr"/>
            <a:fld id="{C0DE57D6-8AFC-2140-9EBE-012C368973AC}" type="slidenum">
              <a:rPr lang="en-US" smtClean="0"/>
              <a:pPr algn="ctr"/>
              <a:t>21</a:t>
            </a:fld>
            <a:endParaRPr lang="en-US" dirty="0"/>
          </a:p>
        </p:txBody>
      </p:sp>
      <p:sp>
        <p:nvSpPr>
          <p:cNvPr id="6" name="TextBox 5"/>
          <p:cNvSpPr txBox="1"/>
          <p:nvPr/>
        </p:nvSpPr>
        <p:spPr>
          <a:xfrm>
            <a:off x="353532" y="1727200"/>
            <a:ext cx="8592911" cy="4401205"/>
          </a:xfrm>
          <a:prstGeom prst="rect">
            <a:avLst/>
          </a:prstGeom>
          <a:noFill/>
        </p:spPr>
        <p:txBody>
          <a:bodyPr wrap="square" rtlCol="0">
            <a:spAutoFit/>
          </a:bodyPr>
          <a:lstStyle/>
          <a:p>
            <a:pPr marL="285750" indent="-285750"/>
            <a:r>
              <a:rPr lang="en-US" sz="2000" u="sng" dirty="0" smtClean="0"/>
              <a:t>Purpose:</a:t>
            </a:r>
            <a:r>
              <a:rPr lang="en-US" sz="2000" dirty="0" smtClean="0"/>
              <a:t> Narrow down the project options</a:t>
            </a:r>
          </a:p>
          <a:p>
            <a:pPr marL="285750" indent="-285750"/>
            <a:endParaRPr lang="en-US" sz="2000" u="sng" dirty="0"/>
          </a:p>
          <a:p>
            <a:pPr marL="285750" indent="-285750"/>
            <a:r>
              <a:rPr lang="en-US" sz="2000" u="sng" dirty="0" smtClean="0"/>
              <a:t>Tasks:</a:t>
            </a:r>
            <a:r>
              <a:rPr lang="en-US" sz="2000" dirty="0" smtClean="0"/>
              <a:t>	</a:t>
            </a:r>
          </a:p>
          <a:p>
            <a:pPr marL="285750" indent="-285750">
              <a:buFont typeface="Arial" pitchFamily="34" charset="0"/>
              <a:buChar char="•"/>
            </a:pPr>
            <a:r>
              <a:rPr lang="en-US" sz="2000" dirty="0" smtClean="0"/>
              <a:t>Identify final resource</a:t>
            </a:r>
          </a:p>
          <a:p>
            <a:pPr marL="285750" indent="-285750">
              <a:buFont typeface="Arial" pitchFamily="34" charset="0"/>
              <a:buChar char="•"/>
            </a:pPr>
            <a:r>
              <a:rPr lang="en-US" sz="2000" dirty="0" smtClean="0"/>
              <a:t>Determine tribal role/ownership structure</a:t>
            </a:r>
          </a:p>
          <a:p>
            <a:pPr marL="285750" indent="-285750">
              <a:buFont typeface="Arial" pitchFamily="34" charset="0"/>
              <a:buChar char="•"/>
            </a:pPr>
            <a:r>
              <a:rPr lang="en-US" sz="2000" dirty="0" smtClean="0"/>
              <a:t>Clarify tax equity structure</a:t>
            </a:r>
          </a:p>
          <a:p>
            <a:pPr marL="285750" indent="-285750">
              <a:buFont typeface="Arial" pitchFamily="34" charset="0"/>
              <a:buChar char="•"/>
            </a:pPr>
            <a:r>
              <a:rPr lang="en-US" sz="2000" dirty="0" smtClean="0"/>
              <a:t>Narrow financing options		</a:t>
            </a:r>
          </a:p>
          <a:p>
            <a:pPr marL="285750" indent="-285750">
              <a:buFont typeface="Arial" pitchFamily="34" charset="0"/>
              <a:buChar char="•"/>
            </a:pPr>
            <a:r>
              <a:rPr lang="en-US" sz="2000" dirty="0" smtClean="0"/>
              <a:t>Initiate procurement process	</a:t>
            </a:r>
            <a:endParaRPr lang="en-US" sz="2000" dirty="0"/>
          </a:p>
          <a:p>
            <a:pPr marL="285750" indent="-285750">
              <a:buFont typeface="Arial" pitchFamily="34" charset="0"/>
              <a:buChar char="•"/>
            </a:pPr>
            <a:r>
              <a:rPr lang="en-US" sz="2000" dirty="0" smtClean="0"/>
              <a:t>Identify permits</a:t>
            </a:r>
          </a:p>
          <a:p>
            <a:endParaRPr lang="en-US" sz="2000" dirty="0" smtClean="0"/>
          </a:p>
          <a:p>
            <a:r>
              <a:rPr lang="en-US" sz="2000" u="sng" dirty="0" smtClean="0"/>
              <a:t>Resources</a:t>
            </a:r>
            <a:r>
              <a:rPr lang="en-US" sz="2000" u="sng" dirty="0"/>
              <a:t>: </a:t>
            </a:r>
          </a:p>
          <a:p>
            <a:r>
              <a:rPr lang="en-US" sz="2000" dirty="0"/>
              <a:t>DOE-IE renewable energy technology specific webinars:</a:t>
            </a:r>
          </a:p>
          <a:p>
            <a:r>
              <a:rPr lang="en-US" sz="2000" dirty="0" smtClean="0">
                <a:hlinkClick r:id="rId3"/>
              </a:rPr>
              <a:t>www.energy.gov/indianenergy/resources/education-and-training</a:t>
            </a:r>
            <a:r>
              <a:rPr lang="en-US" sz="2000" dirty="0" smtClean="0"/>
              <a:t>. </a:t>
            </a:r>
            <a:endParaRPr lang="en-US" sz="2000" dirty="0"/>
          </a:p>
          <a:p>
            <a:endParaRPr lang="en-US" sz="2000" dirty="0" smtClean="0"/>
          </a:p>
        </p:txBody>
      </p:sp>
    </p:spTree>
    <p:extLst>
      <p:ext uri="{BB962C8B-B14F-4D97-AF65-F5344CB8AC3E}">
        <p14:creationId xmlns:p14="http://schemas.microsoft.com/office/powerpoint/2010/main" val="956886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95324" y="2132753"/>
            <a:ext cx="6958099" cy="4277060"/>
          </a:xfrm>
          <a:prstGeom prst="rect">
            <a:avLst/>
          </a:prstGeom>
          <a:no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27" name="Rectangle 26"/>
          <p:cNvSpPr/>
          <p:nvPr/>
        </p:nvSpPr>
        <p:spPr>
          <a:xfrm>
            <a:off x="3566160" y="6396037"/>
            <a:ext cx="5029200" cy="461963"/>
          </a:xfrm>
          <a:prstGeom prst="rect">
            <a:avLst/>
          </a:prstGeom>
        </p:spPr>
        <p:txBody>
          <a:bodyPr>
            <a:spAutoFit/>
          </a:bodyPr>
          <a:lstStyle/>
          <a:p>
            <a:pPr>
              <a:defRPr/>
            </a:pPr>
            <a:r>
              <a:rPr lang="en-US" sz="1200" dirty="0">
                <a:solidFill>
                  <a:schemeClr val="bg1"/>
                </a:solidFill>
              </a:rPr>
              <a:t>Source: Graphs adapted from ‘Renewable Energy Project Finance in the U.S.: An Overview and Midterm Outlook’ (Mintz Levin Green Paper , 2010)</a:t>
            </a:r>
          </a:p>
        </p:txBody>
      </p:sp>
      <p:sp>
        <p:nvSpPr>
          <p:cNvPr id="10" name="Slide Number Placeholder 9"/>
          <p:cNvSpPr>
            <a:spLocks noGrp="1"/>
          </p:cNvSpPr>
          <p:nvPr>
            <p:ph type="sldNum" sz="quarter" idx="4"/>
          </p:nvPr>
        </p:nvSpPr>
        <p:spPr/>
        <p:txBody>
          <a:bodyPr/>
          <a:lstStyle/>
          <a:p>
            <a:pPr algn="ctr"/>
            <a:fld id="{C0DE57D6-8AFC-2140-9EBE-012C368973AC}" type="slidenum">
              <a:rPr lang="en-US" smtClean="0"/>
              <a:pPr algn="ctr"/>
              <a:t>22</a:t>
            </a:fld>
            <a:endParaRPr lang="en-US" dirty="0"/>
          </a:p>
        </p:txBody>
      </p:sp>
      <p:sp>
        <p:nvSpPr>
          <p:cNvPr id="8" name="Title 7"/>
          <p:cNvSpPr>
            <a:spLocks noGrp="1"/>
          </p:cNvSpPr>
          <p:nvPr>
            <p:ph type="title"/>
          </p:nvPr>
        </p:nvSpPr>
        <p:spPr/>
        <p:txBody>
          <a:bodyPr/>
          <a:lstStyle/>
          <a:p>
            <a:r>
              <a:rPr lang="en-US" dirty="0" smtClean="0"/>
              <a:t>Key Concept: Tribal Role Options</a:t>
            </a:r>
            <a:endParaRPr lang="en-US" dirty="0">
              <a:solidFill>
                <a:srgbClr val="5D5F5F"/>
              </a:solidFill>
            </a:endParaRPr>
          </a:p>
        </p:txBody>
      </p:sp>
      <p:grpSp>
        <p:nvGrpSpPr>
          <p:cNvPr id="42" name="Group 41"/>
          <p:cNvGrpSpPr/>
          <p:nvPr/>
        </p:nvGrpSpPr>
        <p:grpSpPr>
          <a:xfrm>
            <a:off x="1497384" y="1889992"/>
            <a:ext cx="6391974" cy="3784325"/>
            <a:chOff x="904764" y="1223069"/>
            <a:chExt cx="7606491" cy="5137451"/>
          </a:xfrm>
        </p:grpSpPr>
        <p:grpSp>
          <p:nvGrpSpPr>
            <p:cNvPr id="43" name="Group 65"/>
            <p:cNvGrpSpPr>
              <a:grpSpLocks/>
            </p:cNvGrpSpPr>
            <p:nvPr/>
          </p:nvGrpSpPr>
          <p:grpSpPr bwMode="auto">
            <a:xfrm>
              <a:off x="904764" y="2773341"/>
              <a:ext cx="7391400" cy="3587179"/>
              <a:chOff x="1143000" y="1945640"/>
              <a:chExt cx="6515100" cy="2750548"/>
            </a:xfrm>
          </p:grpSpPr>
          <p:grpSp>
            <p:nvGrpSpPr>
              <p:cNvPr id="65" name="Group 35"/>
              <p:cNvGrpSpPr>
                <a:grpSpLocks/>
              </p:cNvGrpSpPr>
              <p:nvPr/>
            </p:nvGrpSpPr>
            <p:grpSpPr bwMode="auto">
              <a:xfrm>
                <a:off x="1143000" y="2038100"/>
                <a:ext cx="6515100" cy="2658088"/>
                <a:chOff x="1714500" y="2038100"/>
                <a:chExt cx="6515100" cy="2658088"/>
              </a:xfrm>
            </p:grpSpPr>
            <p:sp>
              <p:nvSpPr>
                <p:cNvPr id="75" name="TextBox 74"/>
                <p:cNvSpPr txBox="1"/>
                <p:nvPr/>
              </p:nvSpPr>
              <p:spPr>
                <a:xfrm>
                  <a:off x="6553249" y="2926032"/>
                  <a:ext cx="1676351" cy="655611"/>
                </a:xfrm>
                <a:prstGeom prst="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3500000" scaled="1"/>
                  <a:tileRect/>
                </a:gradFill>
                <a:ln>
                  <a:solidFill>
                    <a:srgbClr val="000000"/>
                  </a:solidFill>
                </a:ln>
                <a:effectLst>
                  <a:outerShdw blurRad="50800" dist="38100" dir="2700000" algn="tl" rotWithShape="0">
                    <a:prstClr val="black">
                      <a:alpha val="40000"/>
                    </a:prstClr>
                  </a:outerShdw>
                </a:effectLst>
              </p:spPr>
              <p:txBody>
                <a:bodyPr anchor="ctr"/>
                <a:lstStyle/>
                <a:p>
                  <a:pPr algn="ctr">
                    <a:buSzPct val="79000"/>
                    <a:defRPr/>
                  </a:pPr>
                  <a:r>
                    <a:rPr lang="en-US" sz="1600" b="1" dirty="0">
                      <a:solidFill>
                        <a:schemeClr val="bg1"/>
                      </a:solidFill>
                      <a:latin typeface="Arial Narrow" pitchFamily="34" charset="0"/>
                    </a:rPr>
                    <a:t>UTILITY</a:t>
                  </a:r>
                  <a:r>
                    <a:rPr lang="en-US" sz="1600" b="1" dirty="0" smtClean="0">
                      <a:solidFill>
                        <a:schemeClr val="bg1"/>
                      </a:solidFill>
                      <a:latin typeface="Arial Narrow" pitchFamily="34" charset="0"/>
                    </a:rPr>
                    <a:t>/</a:t>
                  </a:r>
                </a:p>
                <a:p>
                  <a:pPr algn="ctr">
                    <a:buSzPct val="79000"/>
                    <a:defRPr/>
                  </a:pPr>
                  <a:r>
                    <a:rPr lang="en-US" sz="1600" b="1" dirty="0" smtClean="0">
                      <a:solidFill>
                        <a:schemeClr val="bg1"/>
                      </a:solidFill>
                      <a:latin typeface="Arial Narrow" pitchFamily="34" charset="0"/>
                    </a:rPr>
                    <a:t>OFFTAKER</a:t>
                  </a:r>
                  <a:endParaRPr lang="en-US" sz="1600" b="1" dirty="0">
                    <a:solidFill>
                      <a:schemeClr val="bg1"/>
                    </a:solidFill>
                    <a:latin typeface="Arial Narrow" pitchFamily="34" charset="0"/>
                  </a:endParaRPr>
                </a:p>
              </p:txBody>
            </p:sp>
            <p:cxnSp>
              <p:nvCxnSpPr>
                <p:cNvPr id="76" name="Straight Arrow Connector 75"/>
                <p:cNvCxnSpPr/>
                <p:nvPr/>
              </p:nvCxnSpPr>
              <p:spPr>
                <a:xfrm>
                  <a:off x="5410029" y="2459539"/>
                  <a:ext cx="1143221" cy="67622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5408630" y="2660420"/>
                  <a:ext cx="1144619" cy="710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400153" y="2133113"/>
                  <a:ext cx="0" cy="1448530"/>
                </a:xfrm>
                <a:prstGeom prst="straightConnector1">
                  <a:avLst/>
                </a:prstGeom>
                <a:ln>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2780760" y="2514113"/>
                  <a:ext cx="990698" cy="0"/>
                </a:xfrm>
                <a:prstGeom prst="straightConnector1">
                  <a:avLst/>
                </a:prstGeom>
                <a:ln>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400153" y="2133113"/>
                  <a:ext cx="1295744" cy="0"/>
                </a:xfrm>
                <a:prstGeom prst="line">
                  <a:avLst/>
                </a:prstGeom>
                <a:ln>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780760" y="2514113"/>
                  <a:ext cx="0" cy="686530"/>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931747" y="2880746"/>
                  <a:ext cx="8451" cy="1027884"/>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101116" y="2856161"/>
                  <a:ext cx="0" cy="1089965"/>
                </a:xfrm>
                <a:prstGeom prst="line">
                  <a:avLst/>
                </a:prstGeom>
                <a:ln>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3973016" y="4199110"/>
                  <a:ext cx="456169" cy="0"/>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973016" y="2895115"/>
                  <a:ext cx="0" cy="1303998"/>
                </a:xfrm>
                <a:prstGeom prst="straightConnector1">
                  <a:avLst/>
                </a:prstGeom>
                <a:ln>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714500" y="3200643"/>
                  <a:ext cx="1856880" cy="784434"/>
                </a:xfrm>
                <a:prstGeom prst="ellipse">
                  <a:avLst/>
                </a:prstGeom>
                <a:gradFill flip="none" rotWithShape="1">
                  <a:gsLst>
                    <a:gs pos="0">
                      <a:srgbClr val="33CCCC">
                        <a:shade val="30000"/>
                        <a:satMod val="115000"/>
                      </a:srgbClr>
                    </a:gs>
                    <a:gs pos="50000">
                      <a:srgbClr val="33CCCC">
                        <a:shade val="67500"/>
                        <a:satMod val="115000"/>
                      </a:srgbClr>
                    </a:gs>
                    <a:gs pos="100000">
                      <a:srgbClr val="33CCCC">
                        <a:shade val="100000"/>
                        <a:satMod val="115000"/>
                      </a:srgbClr>
                    </a:gs>
                  </a:gsLst>
                  <a:lin ang="13500000" scaled="1"/>
                  <a:tileRect/>
                </a:gradFill>
                <a:ln>
                  <a:solidFill>
                    <a:srgbClr val="000000"/>
                  </a:solidFill>
                </a:ln>
                <a:effectLst>
                  <a:outerShdw blurRad="50800" dist="38100" dir="2700000" algn="tl" rotWithShape="0">
                    <a:prstClr val="black">
                      <a:alpha val="40000"/>
                    </a:prstClr>
                  </a:outerShdw>
                </a:effectLst>
              </p:spPr>
              <p:txBody>
                <a:bodyPr anchor="ctr"/>
                <a:lstStyle/>
                <a:p>
                  <a:pPr algn="ctr">
                    <a:buSzPct val="79000"/>
                    <a:defRPr/>
                  </a:pPr>
                  <a:r>
                    <a:rPr lang="en-US" sz="1600" b="1" dirty="0">
                      <a:solidFill>
                        <a:schemeClr val="bg1"/>
                      </a:solidFill>
                      <a:latin typeface="Arial Narrow" pitchFamily="34" charset="0"/>
                    </a:rPr>
                    <a:t>PROJECT DEVELOPER</a:t>
                  </a:r>
                </a:p>
              </p:txBody>
            </p:sp>
            <p:sp>
              <p:nvSpPr>
                <p:cNvPr id="87" name="TextBox 86"/>
                <p:cNvSpPr txBox="1"/>
                <p:nvPr/>
              </p:nvSpPr>
              <p:spPr>
                <a:xfrm>
                  <a:off x="4506146" y="3835844"/>
                  <a:ext cx="1750828" cy="860344"/>
                </a:xfrm>
                <a:prstGeom prst="ellipse">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ln w="12700">
                  <a:solidFill>
                    <a:srgbClr val="000000"/>
                  </a:solidFill>
                  <a:miter lim="800000"/>
                  <a:headEnd/>
                  <a:tailEnd/>
                </a:ln>
                <a:effectLst>
                  <a:outerShdw blurRad="50800" dist="38100" dir="2700000" algn="tl" rotWithShape="0">
                    <a:prstClr val="black">
                      <a:alpha val="40000"/>
                    </a:prstClr>
                  </a:outerShdw>
                </a:effectLst>
              </p:spPr>
              <p:txBody>
                <a:bodyPr anchor="ctr"/>
                <a:lstStyle/>
                <a:p>
                  <a:pPr algn="ctr">
                    <a:spcBef>
                      <a:spcPct val="50000"/>
                    </a:spcBef>
                    <a:buSzPct val="79000"/>
                    <a:defRPr/>
                  </a:pPr>
                  <a:r>
                    <a:rPr lang="en-US" sz="1600" b="1" dirty="0">
                      <a:solidFill>
                        <a:schemeClr val="bg1"/>
                      </a:solidFill>
                      <a:latin typeface="Arial Narrow" pitchFamily="34" charset="0"/>
                    </a:rPr>
                    <a:t>TAX EQUITY INVESTORS</a:t>
                  </a:r>
                </a:p>
              </p:txBody>
            </p:sp>
            <p:sp>
              <p:nvSpPr>
                <p:cNvPr id="88" name="TextBox 87"/>
                <p:cNvSpPr txBox="1"/>
                <p:nvPr/>
              </p:nvSpPr>
              <p:spPr>
                <a:xfrm>
                  <a:off x="3735077" y="2038100"/>
                  <a:ext cx="1629719" cy="787844"/>
                </a:xfrm>
                <a:prstGeom prs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solidFill>
                    <a:srgbClr val="000000"/>
                  </a:solidFill>
                </a:ln>
                <a:effectLst>
                  <a:outerShdw blurRad="50800" dist="38100" dir="2700000" algn="tl" rotWithShape="0">
                    <a:prstClr val="black">
                      <a:alpha val="40000"/>
                    </a:prstClr>
                  </a:outerShdw>
                </a:effectLst>
              </p:spPr>
              <p:txBody>
                <a:bodyPr anchor="ctr"/>
                <a:lstStyle/>
                <a:p>
                  <a:pPr algn="ctr">
                    <a:buSzPct val="79000"/>
                    <a:defRPr/>
                  </a:pPr>
                  <a:r>
                    <a:rPr lang="en-US" sz="1200" b="1" dirty="0" smtClean="0">
                      <a:solidFill>
                        <a:schemeClr val="bg1"/>
                      </a:solidFill>
                      <a:latin typeface="Arial Narrow" pitchFamily="34" charset="0"/>
                    </a:rPr>
                    <a:t>PROJECT</a:t>
                  </a:r>
                </a:p>
              </p:txBody>
            </p:sp>
          </p:grpSp>
          <p:sp>
            <p:nvSpPr>
              <p:cNvPr id="66" name="TextBox 36"/>
              <p:cNvSpPr txBox="1">
                <a:spLocks noChangeArrowheads="1"/>
              </p:cNvSpPr>
              <p:nvPr/>
            </p:nvSpPr>
            <p:spPr bwMode="auto">
              <a:xfrm rot="2044889">
                <a:off x="5091118" y="2656650"/>
                <a:ext cx="838200" cy="212395"/>
              </a:xfrm>
              <a:prstGeom prst="rect">
                <a:avLst/>
              </a:prstGeom>
              <a:noFill/>
              <a:ln w="9525">
                <a:noFill/>
                <a:miter lim="800000"/>
                <a:headEnd/>
                <a:tailEnd/>
              </a:ln>
            </p:spPr>
            <p:txBody>
              <a:bodyPr>
                <a:spAutoFit/>
              </a:bodyPr>
              <a:lstStyle/>
              <a:p>
                <a:r>
                  <a:rPr lang="en-US" sz="1200" b="1" dirty="0">
                    <a:latin typeface="Arial Narrow" pitchFamily="34" charset="0"/>
                  </a:rPr>
                  <a:t>Electricity</a:t>
                </a:r>
              </a:p>
            </p:txBody>
          </p:sp>
          <p:sp>
            <p:nvSpPr>
              <p:cNvPr id="67" name="TextBox 37"/>
              <p:cNvSpPr txBox="1">
                <a:spLocks noChangeArrowheads="1"/>
              </p:cNvSpPr>
              <p:nvPr/>
            </p:nvSpPr>
            <p:spPr bwMode="auto">
              <a:xfrm rot="2089823">
                <a:off x="4955091" y="3020654"/>
                <a:ext cx="762000" cy="276999"/>
              </a:xfrm>
              <a:prstGeom prst="rect">
                <a:avLst/>
              </a:prstGeom>
              <a:noFill/>
              <a:ln w="9525">
                <a:noFill/>
                <a:miter lim="800000"/>
                <a:headEnd/>
                <a:tailEnd/>
              </a:ln>
            </p:spPr>
            <p:txBody>
              <a:bodyPr>
                <a:spAutoFit/>
              </a:bodyPr>
              <a:lstStyle/>
              <a:p>
                <a:pPr algn="ctr"/>
                <a:r>
                  <a:rPr lang="en-US" sz="1200" b="1" dirty="0">
                    <a:solidFill>
                      <a:srgbClr val="000000"/>
                    </a:solidFill>
                    <a:latin typeface="Arial Narrow" pitchFamily="34" charset="0"/>
                  </a:rPr>
                  <a:t>PPA</a:t>
                </a:r>
              </a:p>
            </p:txBody>
          </p:sp>
          <p:sp>
            <p:nvSpPr>
              <p:cNvPr id="68" name="TextBox 38"/>
              <p:cNvSpPr txBox="1">
                <a:spLocks noChangeArrowheads="1"/>
              </p:cNvSpPr>
              <p:nvPr/>
            </p:nvSpPr>
            <p:spPr bwMode="auto">
              <a:xfrm>
                <a:off x="1583482" y="1945640"/>
                <a:ext cx="1464518" cy="212395"/>
              </a:xfrm>
              <a:prstGeom prst="rect">
                <a:avLst/>
              </a:prstGeom>
              <a:noFill/>
              <a:ln w="9525">
                <a:noFill/>
                <a:miter lim="800000"/>
                <a:headEnd/>
                <a:tailEnd/>
              </a:ln>
            </p:spPr>
            <p:txBody>
              <a:bodyPr wrap="square">
                <a:spAutoFit/>
              </a:bodyPr>
              <a:lstStyle/>
              <a:p>
                <a:pPr algn="ctr"/>
                <a:r>
                  <a:rPr lang="en-US" sz="1200" b="1" dirty="0" smtClean="0">
                    <a:latin typeface="Arial Narrow" pitchFamily="34" charset="0"/>
                  </a:rPr>
                  <a:t>     Development</a:t>
                </a:r>
                <a:endParaRPr lang="en-US" sz="1200" b="1" dirty="0">
                  <a:latin typeface="Arial Narrow" pitchFamily="34" charset="0"/>
                </a:endParaRPr>
              </a:p>
            </p:txBody>
          </p:sp>
          <p:sp>
            <p:nvSpPr>
              <p:cNvPr id="71" name="TextBox 45"/>
              <p:cNvSpPr txBox="1">
                <a:spLocks noChangeArrowheads="1"/>
              </p:cNvSpPr>
              <p:nvPr/>
            </p:nvSpPr>
            <p:spPr bwMode="auto">
              <a:xfrm>
                <a:off x="2209800" y="2514600"/>
                <a:ext cx="1066800" cy="495589"/>
              </a:xfrm>
              <a:prstGeom prst="rect">
                <a:avLst/>
              </a:prstGeom>
              <a:noFill/>
              <a:ln w="9525">
                <a:noFill/>
                <a:miter lim="800000"/>
                <a:headEnd/>
                <a:tailEnd/>
              </a:ln>
            </p:spPr>
            <p:txBody>
              <a:bodyPr>
                <a:spAutoFit/>
              </a:bodyPr>
              <a:lstStyle/>
              <a:p>
                <a:pPr algn="ctr"/>
                <a:r>
                  <a:rPr lang="en-US" sz="1200" b="1" u="sng" dirty="0" smtClean="0">
                    <a:latin typeface="Arial Narrow" pitchFamily="34" charset="0"/>
                  </a:rPr>
                  <a:t>Income:</a:t>
                </a:r>
                <a:endParaRPr lang="en-US" sz="1200" b="1" u="sng" dirty="0">
                  <a:latin typeface="Arial Narrow" pitchFamily="34" charset="0"/>
                </a:endParaRPr>
              </a:p>
              <a:p>
                <a:pPr algn="ctr"/>
                <a:r>
                  <a:rPr lang="en-US" sz="1200" b="1" dirty="0">
                    <a:latin typeface="Arial Narrow" pitchFamily="34" charset="0"/>
                  </a:rPr>
                  <a:t>1% Pre-Flip</a:t>
                </a:r>
              </a:p>
              <a:p>
                <a:pPr algn="ctr"/>
                <a:r>
                  <a:rPr lang="en-US" sz="1200" b="1" dirty="0">
                    <a:latin typeface="Arial Narrow" pitchFamily="34" charset="0"/>
                  </a:rPr>
                  <a:t>95% Post-Flip</a:t>
                </a:r>
              </a:p>
            </p:txBody>
          </p:sp>
          <p:sp>
            <p:nvSpPr>
              <p:cNvPr id="72" name="TextBox 54"/>
              <p:cNvSpPr txBox="1">
                <a:spLocks noChangeArrowheads="1"/>
              </p:cNvSpPr>
              <p:nvPr/>
            </p:nvSpPr>
            <p:spPr bwMode="auto">
              <a:xfrm>
                <a:off x="2999880" y="4178178"/>
                <a:ext cx="1066800" cy="495519"/>
              </a:xfrm>
              <a:prstGeom prst="rect">
                <a:avLst/>
              </a:prstGeom>
              <a:noFill/>
              <a:ln w="9525">
                <a:noFill/>
                <a:miter lim="800000"/>
                <a:headEnd/>
                <a:tailEnd/>
              </a:ln>
            </p:spPr>
            <p:txBody>
              <a:bodyPr>
                <a:spAutoFit/>
              </a:bodyPr>
              <a:lstStyle/>
              <a:p>
                <a:pPr algn="ctr"/>
                <a:r>
                  <a:rPr lang="en-US" sz="1200" b="1" u="sng" dirty="0" smtClean="0">
                    <a:latin typeface="Arial Narrow" pitchFamily="34" charset="0"/>
                  </a:rPr>
                  <a:t>Income:  </a:t>
                </a:r>
                <a:endParaRPr lang="en-US" sz="1200" b="1" u="sng" dirty="0">
                  <a:latin typeface="Arial Narrow" pitchFamily="34" charset="0"/>
                </a:endParaRPr>
              </a:p>
              <a:p>
                <a:pPr algn="ctr"/>
                <a:r>
                  <a:rPr lang="en-US" sz="1200" b="1" dirty="0">
                    <a:latin typeface="Arial Narrow" pitchFamily="34" charset="0"/>
                  </a:rPr>
                  <a:t>99% Pre-Flip</a:t>
                </a:r>
              </a:p>
              <a:p>
                <a:pPr algn="ctr"/>
                <a:r>
                  <a:rPr lang="en-US" sz="1200" b="1" dirty="0">
                    <a:latin typeface="Arial Narrow" pitchFamily="34" charset="0"/>
                  </a:rPr>
                  <a:t>5% Post-Flip</a:t>
                </a:r>
              </a:p>
            </p:txBody>
          </p:sp>
          <p:sp>
            <p:nvSpPr>
              <p:cNvPr id="73" name="TextBox 72"/>
              <p:cNvSpPr txBox="1"/>
              <p:nvPr/>
            </p:nvSpPr>
            <p:spPr>
              <a:xfrm>
                <a:off x="4022219" y="2837021"/>
                <a:ext cx="325545" cy="1148056"/>
              </a:xfrm>
              <a:prstGeom prst="rect">
                <a:avLst/>
              </a:prstGeom>
              <a:noFill/>
            </p:spPr>
            <p:txBody>
              <a:bodyPr vert="vert270" wrap="square">
                <a:spAutoFit/>
              </a:bodyPr>
              <a:lstStyle/>
              <a:p>
                <a:pPr algn="ctr">
                  <a:defRPr/>
                </a:pPr>
                <a:r>
                  <a:rPr lang="en-US" sz="1200" b="1" dirty="0" smtClean="0">
                    <a:latin typeface="Arial Narrow" pitchFamily="34" charset="0"/>
                  </a:rPr>
                  <a:t>Equity Investment $$</a:t>
                </a:r>
                <a:endParaRPr lang="en-US" sz="1200" b="1" dirty="0">
                  <a:latin typeface="Arial Narrow" pitchFamily="34" charset="0"/>
                </a:endParaRPr>
              </a:p>
            </p:txBody>
          </p:sp>
          <p:sp>
            <p:nvSpPr>
              <p:cNvPr id="74" name="TextBox 73"/>
              <p:cNvSpPr txBox="1"/>
              <p:nvPr/>
            </p:nvSpPr>
            <p:spPr>
              <a:xfrm>
                <a:off x="4467751" y="2616644"/>
                <a:ext cx="325545" cy="1219200"/>
              </a:xfrm>
              <a:prstGeom prst="rect">
                <a:avLst/>
              </a:prstGeom>
              <a:noFill/>
            </p:spPr>
            <p:txBody>
              <a:bodyPr vert="vert270">
                <a:spAutoFit/>
              </a:bodyPr>
              <a:lstStyle/>
              <a:p>
                <a:pPr>
                  <a:defRPr/>
                </a:pPr>
                <a:r>
                  <a:rPr lang="en-US" sz="1200" b="1" dirty="0">
                    <a:latin typeface="Arial Narrow" pitchFamily="34" charset="0"/>
                  </a:rPr>
                  <a:t>ITC, PTC, MACRS</a:t>
                </a:r>
              </a:p>
            </p:txBody>
          </p:sp>
        </p:grpSp>
        <p:sp>
          <p:nvSpPr>
            <p:cNvPr id="44" name="TextBox 43"/>
            <p:cNvSpPr txBox="1"/>
            <p:nvPr/>
          </p:nvSpPr>
          <p:spPr bwMode="auto">
            <a:xfrm>
              <a:off x="6330799" y="2164034"/>
              <a:ext cx="2180456" cy="886307"/>
            </a:xfrm>
            <a:prstGeom prst="roundRect">
              <a:avLst/>
            </a:prstGeom>
            <a:solidFill>
              <a:schemeClr val="tx1">
                <a:lumMod val="20000"/>
                <a:lumOff val="80000"/>
              </a:schemeClr>
            </a:solidFill>
            <a:ln>
              <a:solidFill>
                <a:srgbClr val="000000"/>
              </a:solidFill>
            </a:ln>
            <a:effectLst>
              <a:outerShdw blurRad="50800" dist="38100" dir="2700000" algn="tl" rotWithShape="0">
                <a:prstClr val="black">
                  <a:alpha val="40000"/>
                </a:prstClr>
              </a:outerShdw>
            </a:effectLst>
          </p:spPr>
          <p:txBody>
            <a:bodyPr anchor="ctr"/>
            <a:lstStyle/>
            <a:p>
              <a:pPr algn="ctr">
                <a:buSzPct val="79000"/>
                <a:defRPr/>
              </a:pPr>
              <a:r>
                <a:rPr lang="en-US" sz="1600" b="1" dirty="0" smtClean="0">
                  <a:latin typeface="Arial Narrow" pitchFamily="34" charset="0"/>
                </a:rPr>
                <a:t>LENDER/CAPITAL PROVIDER </a:t>
              </a:r>
              <a:endParaRPr lang="en-US" sz="1600" b="1" dirty="0">
                <a:latin typeface="Arial Narrow" pitchFamily="34" charset="0"/>
              </a:endParaRPr>
            </a:p>
          </p:txBody>
        </p:sp>
        <p:sp>
          <p:nvSpPr>
            <p:cNvPr id="47" name="TextBox 38"/>
            <p:cNvSpPr txBox="1">
              <a:spLocks noChangeArrowheads="1"/>
            </p:cNvSpPr>
            <p:nvPr/>
          </p:nvSpPr>
          <p:spPr bwMode="auto">
            <a:xfrm>
              <a:off x="1576889" y="2943406"/>
              <a:ext cx="1661500" cy="276999"/>
            </a:xfrm>
            <a:prstGeom prst="rect">
              <a:avLst/>
            </a:prstGeom>
            <a:noFill/>
            <a:ln w="9525">
              <a:noFill/>
              <a:miter lim="800000"/>
              <a:headEnd/>
              <a:tailEnd/>
            </a:ln>
          </p:spPr>
          <p:txBody>
            <a:bodyPr wrap="square">
              <a:spAutoFit/>
            </a:bodyPr>
            <a:lstStyle/>
            <a:p>
              <a:pPr algn="ctr"/>
              <a:r>
                <a:rPr lang="en-US" sz="1200" b="1" dirty="0" smtClean="0">
                  <a:latin typeface="Arial Narrow" pitchFamily="34" charset="0"/>
                </a:rPr>
                <a:t>Equity $$</a:t>
              </a:r>
              <a:endParaRPr lang="en-US" sz="1200" b="1" dirty="0">
                <a:latin typeface="Arial Narrow" pitchFamily="34" charset="0"/>
              </a:endParaRPr>
            </a:p>
          </p:txBody>
        </p:sp>
        <p:sp>
          <p:nvSpPr>
            <p:cNvPr id="48" name="TextBox 36"/>
            <p:cNvSpPr txBox="1">
              <a:spLocks noChangeArrowheads="1"/>
            </p:cNvSpPr>
            <p:nvPr/>
          </p:nvSpPr>
          <p:spPr bwMode="auto">
            <a:xfrm rot="20060203">
              <a:off x="5269265" y="2755104"/>
              <a:ext cx="1089584" cy="276999"/>
            </a:xfrm>
            <a:prstGeom prst="rect">
              <a:avLst/>
            </a:prstGeom>
            <a:noFill/>
            <a:ln w="9525">
              <a:noFill/>
              <a:miter lim="800000"/>
              <a:headEnd/>
              <a:tailEnd/>
            </a:ln>
          </p:spPr>
          <p:txBody>
            <a:bodyPr wrap="square">
              <a:spAutoFit/>
            </a:bodyPr>
            <a:lstStyle/>
            <a:p>
              <a:r>
                <a:rPr lang="en-US" sz="1200" b="1" dirty="0" smtClean="0">
                  <a:latin typeface="Arial Narrow" pitchFamily="34" charset="0"/>
                </a:rPr>
                <a:t>Debt Capital $$</a:t>
              </a:r>
              <a:endParaRPr lang="en-US" sz="1200" b="1" dirty="0">
                <a:latin typeface="Arial Narrow" pitchFamily="34" charset="0"/>
              </a:endParaRPr>
            </a:p>
          </p:txBody>
        </p:sp>
        <p:sp>
          <p:nvSpPr>
            <p:cNvPr id="49" name="TextBox 37"/>
            <p:cNvSpPr txBox="1">
              <a:spLocks noChangeArrowheads="1"/>
            </p:cNvSpPr>
            <p:nvPr/>
          </p:nvSpPr>
          <p:spPr bwMode="auto">
            <a:xfrm rot="20017695">
              <a:off x="5171166" y="2302242"/>
              <a:ext cx="1036267" cy="376043"/>
            </a:xfrm>
            <a:prstGeom prst="rect">
              <a:avLst/>
            </a:prstGeom>
            <a:noFill/>
            <a:ln w="9525">
              <a:noFill/>
              <a:miter lim="800000"/>
              <a:headEnd/>
              <a:tailEnd/>
            </a:ln>
          </p:spPr>
          <p:txBody>
            <a:bodyPr wrap="square">
              <a:spAutoFit/>
            </a:bodyPr>
            <a:lstStyle/>
            <a:p>
              <a:pPr algn="ctr"/>
              <a:r>
                <a:rPr lang="en-US" sz="1200" b="1" dirty="0" smtClean="0">
                  <a:solidFill>
                    <a:srgbClr val="000000"/>
                  </a:solidFill>
                  <a:latin typeface="Arial Narrow" pitchFamily="34" charset="0"/>
                </a:rPr>
                <a:t>Payments</a:t>
              </a:r>
              <a:endParaRPr lang="en-US" sz="1200" b="1" dirty="0">
                <a:solidFill>
                  <a:srgbClr val="000000"/>
                </a:solidFill>
                <a:latin typeface="Arial Narrow" pitchFamily="34" charset="0"/>
              </a:endParaRPr>
            </a:p>
          </p:txBody>
        </p:sp>
        <p:cxnSp>
          <p:nvCxnSpPr>
            <p:cNvPr id="51" name="Straight Arrow Connector 50"/>
            <p:cNvCxnSpPr/>
            <p:nvPr/>
          </p:nvCxnSpPr>
          <p:spPr bwMode="auto">
            <a:xfrm flipV="1">
              <a:off x="5066793" y="2341038"/>
              <a:ext cx="1264008" cy="602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4" idx="1"/>
            </p:cNvCxnSpPr>
            <p:nvPr/>
          </p:nvCxnSpPr>
          <p:spPr bwMode="auto">
            <a:xfrm flipH="1">
              <a:off x="5046039" y="2607188"/>
              <a:ext cx="1284760" cy="625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bwMode="auto">
            <a:xfrm>
              <a:off x="3197115" y="1223069"/>
              <a:ext cx="1869678" cy="848455"/>
            </a:xfrm>
            <a:prstGeom prst="roundRect">
              <a:avLst/>
            </a:prstGeom>
            <a:solidFill>
              <a:srgbClr val="92D050"/>
            </a:solidFill>
            <a:ln>
              <a:solidFill>
                <a:srgbClr val="000000"/>
              </a:solidFill>
            </a:ln>
            <a:effectLst>
              <a:outerShdw blurRad="50800" dist="38100" dir="2700000" algn="tl" rotWithShape="0">
                <a:prstClr val="black">
                  <a:alpha val="40000"/>
                </a:prstClr>
              </a:outerShdw>
            </a:effectLst>
          </p:spPr>
          <p:txBody>
            <a:bodyPr anchor="ctr"/>
            <a:lstStyle/>
            <a:p>
              <a:pPr algn="ctr">
                <a:buSzPct val="79000"/>
                <a:defRPr/>
              </a:pPr>
              <a:r>
                <a:rPr lang="en-US" sz="1600" b="1" dirty="0" smtClean="0">
                  <a:solidFill>
                    <a:schemeClr val="bg1"/>
                  </a:solidFill>
                  <a:latin typeface="Arial Narrow" pitchFamily="34" charset="0"/>
                </a:rPr>
                <a:t>RESOURCE OWNER</a:t>
              </a:r>
              <a:endParaRPr lang="en-US" sz="1600" b="1" dirty="0">
                <a:solidFill>
                  <a:schemeClr val="bg1"/>
                </a:solidFill>
                <a:latin typeface="Arial Narrow" pitchFamily="34" charset="0"/>
              </a:endParaRPr>
            </a:p>
          </p:txBody>
        </p:sp>
        <p:cxnSp>
          <p:nvCxnSpPr>
            <p:cNvPr id="59" name="Straight Arrow Connector 58"/>
            <p:cNvCxnSpPr/>
            <p:nvPr/>
          </p:nvCxnSpPr>
          <p:spPr bwMode="auto">
            <a:xfrm flipV="1">
              <a:off x="4071895" y="2137690"/>
              <a:ext cx="0" cy="698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a:off x="4247946" y="2137689"/>
              <a:ext cx="0" cy="6980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37"/>
            <p:cNvSpPr txBox="1">
              <a:spLocks noChangeArrowheads="1"/>
            </p:cNvSpPr>
            <p:nvPr/>
          </p:nvSpPr>
          <p:spPr bwMode="auto">
            <a:xfrm>
              <a:off x="4004368" y="2237245"/>
              <a:ext cx="1361078" cy="461665"/>
            </a:xfrm>
            <a:prstGeom prst="rect">
              <a:avLst/>
            </a:prstGeom>
            <a:noFill/>
            <a:ln w="9525">
              <a:noFill/>
              <a:miter lim="800000"/>
              <a:headEnd/>
              <a:tailEnd/>
            </a:ln>
          </p:spPr>
          <p:txBody>
            <a:bodyPr wrap="square">
              <a:spAutoFit/>
            </a:bodyPr>
            <a:lstStyle/>
            <a:p>
              <a:pPr algn="ctr"/>
              <a:r>
                <a:rPr lang="en-US" sz="1200" b="1" dirty="0" smtClean="0">
                  <a:solidFill>
                    <a:srgbClr val="000000"/>
                  </a:solidFill>
                  <a:latin typeface="Arial Narrow" pitchFamily="34" charset="0"/>
                </a:rPr>
                <a:t>Access/Site Control</a:t>
              </a:r>
              <a:endParaRPr lang="en-US" sz="1200" b="1" dirty="0">
                <a:solidFill>
                  <a:srgbClr val="000000"/>
                </a:solidFill>
                <a:latin typeface="Arial Narrow" pitchFamily="34" charset="0"/>
              </a:endParaRPr>
            </a:p>
          </p:txBody>
        </p:sp>
        <p:sp>
          <p:nvSpPr>
            <p:cNvPr id="64" name="TextBox 37"/>
            <p:cNvSpPr txBox="1">
              <a:spLocks noChangeArrowheads="1"/>
            </p:cNvSpPr>
            <p:nvPr/>
          </p:nvSpPr>
          <p:spPr bwMode="auto">
            <a:xfrm>
              <a:off x="2710817" y="2341038"/>
              <a:ext cx="1361078" cy="276999"/>
            </a:xfrm>
            <a:prstGeom prst="rect">
              <a:avLst/>
            </a:prstGeom>
            <a:noFill/>
            <a:ln w="9525">
              <a:noFill/>
              <a:miter lim="800000"/>
              <a:headEnd/>
              <a:tailEnd/>
            </a:ln>
          </p:spPr>
          <p:txBody>
            <a:bodyPr wrap="square">
              <a:spAutoFit/>
            </a:bodyPr>
            <a:lstStyle/>
            <a:p>
              <a:pPr algn="ctr"/>
              <a:r>
                <a:rPr lang="en-US" sz="1200" b="1" dirty="0" smtClean="0">
                  <a:solidFill>
                    <a:srgbClr val="000000"/>
                  </a:solidFill>
                  <a:latin typeface="Arial Narrow" pitchFamily="34" charset="0"/>
                </a:rPr>
                <a:t>Rent/Royalty $$</a:t>
              </a:r>
              <a:endParaRPr lang="en-US" sz="1200" b="1" dirty="0">
                <a:solidFill>
                  <a:srgbClr val="000000"/>
                </a:solidFill>
                <a:latin typeface="Arial Narrow" pitchFamily="34" charset="0"/>
              </a:endParaRPr>
            </a:p>
          </p:txBody>
        </p:sp>
      </p:grpSp>
    </p:spTree>
    <p:extLst>
      <p:ext uri="{BB962C8B-B14F-4D97-AF65-F5344CB8AC3E}">
        <p14:creationId xmlns:p14="http://schemas.microsoft.com/office/powerpoint/2010/main" val="3642572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p:txBody>
          <a:bodyPr/>
          <a:lstStyle/>
          <a:p>
            <a:pPr algn="ctr"/>
            <a:fld id="{F9C252DC-A164-D04F-A083-01C268BCB08E}" type="slidenum">
              <a:rPr lang="en-US" smtClean="0"/>
              <a:pPr algn="ctr"/>
              <a:t>23</a:t>
            </a:fld>
            <a:endParaRPr lang="en-US" dirty="0"/>
          </a:p>
        </p:txBody>
      </p:sp>
      <p:sp>
        <p:nvSpPr>
          <p:cNvPr id="16" name="Title 15"/>
          <p:cNvSpPr>
            <a:spLocks noGrp="1"/>
          </p:cNvSpPr>
          <p:nvPr>
            <p:ph type="title"/>
          </p:nvPr>
        </p:nvSpPr>
        <p:spPr/>
        <p:txBody>
          <a:bodyPr>
            <a:normAutofit/>
          </a:bodyPr>
          <a:lstStyle/>
          <a:p>
            <a:r>
              <a:rPr lang="en-US" dirty="0" smtClean="0"/>
              <a:t>Key Concept: Tribal Role Options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22858951"/>
              </p:ext>
            </p:extLst>
          </p:nvPr>
        </p:nvGraphicFramePr>
        <p:xfrm>
          <a:off x="116964" y="936108"/>
          <a:ext cx="8910083" cy="5283754"/>
        </p:xfrm>
        <a:graphic>
          <a:graphicData uri="http://schemas.openxmlformats.org/drawingml/2006/table">
            <a:tbl>
              <a:tblPr firstRow="1" bandRow="1">
                <a:tableStyleId>{5C22544A-7EE6-4342-B048-85BDC9FD1C3A}</a:tableStyleId>
              </a:tblPr>
              <a:tblGrid>
                <a:gridCol w="1690571"/>
                <a:gridCol w="1781067"/>
                <a:gridCol w="3210925"/>
                <a:gridCol w="2227520"/>
              </a:tblGrid>
              <a:tr h="366665">
                <a:tc>
                  <a:txBody>
                    <a:bodyPr/>
                    <a:lstStyle/>
                    <a:p>
                      <a:r>
                        <a:rPr lang="en-US" dirty="0" smtClean="0"/>
                        <a:t>Role</a:t>
                      </a:r>
                      <a:endParaRPr lang="en-US" dirty="0"/>
                    </a:p>
                  </a:txBody>
                  <a:tcPr/>
                </a:tc>
                <a:tc>
                  <a:txBody>
                    <a:bodyPr/>
                    <a:lstStyle/>
                    <a:p>
                      <a:r>
                        <a:rPr lang="en-US" dirty="0" smtClean="0"/>
                        <a:t>Opportunity</a:t>
                      </a:r>
                      <a:endParaRPr lang="en-US" dirty="0"/>
                    </a:p>
                  </a:txBody>
                  <a:tcPr/>
                </a:tc>
                <a:tc>
                  <a:txBody>
                    <a:bodyPr/>
                    <a:lstStyle/>
                    <a:p>
                      <a:r>
                        <a:rPr lang="en-US" dirty="0" smtClean="0"/>
                        <a:t>Constraints</a:t>
                      </a:r>
                      <a:endParaRPr lang="en-US" dirty="0"/>
                    </a:p>
                  </a:txBody>
                  <a:tcPr/>
                </a:tc>
                <a:tc>
                  <a:txBody>
                    <a:bodyPr/>
                    <a:lstStyle/>
                    <a:p>
                      <a:r>
                        <a:rPr lang="en-US" dirty="0" smtClean="0"/>
                        <a:t>Comments</a:t>
                      </a:r>
                      <a:endParaRPr lang="en-US" dirty="0"/>
                    </a:p>
                  </a:txBody>
                  <a:tcPr/>
                </a:tc>
              </a:tr>
              <a:tr h="1374995">
                <a:tc>
                  <a:txBody>
                    <a:bodyPr/>
                    <a:lstStyle/>
                    <a:p>
                      <a:r>
                        <a:rPr lang="en-US" dirty="0" smtClean="0"/>
                        <a:t>Project</a:t>
                      </a:r>
                      <a:r>
                        <a:rPr lang="en-US" baseline="0" dirty="0" smtClean="0"/>
                        <a:t> Developer</a:t>
                      </a:r>
                      <a:endParaRPr lang="en-US" dirty="0"/>
                    </a:p>
                  </a:txBody>
                  <a:tcPr/>
                </a:tc>
                <a:tc>
                  <a:txBody>
                    <a:bodyPr/>
                    <a:lstStyle/>
                    <a:p>
                      <a:r>
                        <a:rPr lang="en-US" sz="1400" dirty="0" smtClean="0"/>
                        <a:t>Control</a:t>
                      </a:r>
                      <a:r>
                        <a:rPr lang="en-US" sz="1400" baseline="0" dirty="0" smtClean="0"/>
                        <a:t> and self-determination of project; potential for profits </a:t>
                      </a:r>
                      <a:endParaRPr lang="en-US" sz="1400" dirty="0"/>
                    </a:p>
                  </a:txBody>
                  <a:tcPr/>
                </a:tc>
                <a:tc>
                  <a:txBody>
                    <a:bodyPr/>
                    <a:lstStyle/>
                    <a:p>
                      <a:pPr marL="177800" indent="-177800">
                        <a:buFont typeface="Arial" pitchFamily="34" charset="0"/>
                        <a:buChar char="•"/>
                      </a:pPr>
                      <a:r>
                        <a:rPr lang="en-US" sz="1400" dirty="0" smtClean="0"/>
                        <a:t>Investors require</a:t>
                      </a:r>
                      <a:r>
                        <a:rPr lang="en-US" sz="1400" baseline="0" dirty="0" smtClean="0"/>
                        <a:t> experience</a:t>
                      </a:r>
                    </a:p>
                    <a:p>
                      <a:pPr marL="177800" indent="-177800">
                        <a:buFont typeface="Arial" pitchFamily="34" charset="0"/>
                        <a:buChar char="•"/>
                      </a:pPr>
                      <a:r>
                        <a:rPr lang="en-US" sz="1400" baseline="0" dirty="0" smtClean="0"/>
                        <a:t>Development risks without portfolio diversification may not make business sense</a:t>
                      </a:r>
                    </a:p>
                    <a:p>
                      <a:pPr marL="177800" indent="-177800">
                        <a:buFont typeface="Arial" pitchFamily="34" charset="0"/>
                        <a:buChar char="•"/>
                      </a:pPr>
                      <a:r>
                        <a:rPr lang="en-US" sz="1400" dirty="0" smtClean="0"/>
                        <a:t>Community</a:t>
                      </a:r>
                      <a:r>
                        <a:rPr lang="en-US" sz="1400" baseline="0" dirty="0" smtClean="0"/>
                        <a:t> investment portfolio may not seek high risk/return investments</a:t>
                      </a:r>
                      <a:endParaRPr lang="en-US" sz="1400" dirty="0"/>
                    </a:p>
                  </a:txBody>
                  <a:tcPr/>
                </a:tc>
                <a:tc>
                  <a:txBody>
                    <a:bodyPr/>
                    <a:lstStyle/>
                    <a:p>
                      <a:pPr marL="109538" indent="-109538">
                        <a:buFont typeface="Arial" pitchFamily="34" charset="0"/>
                        <a:buChar char="•"/>
                      </a:pPr>
                      <a:r>
                        <a:rPr lang="en-US" sz="1400" dirty="0" smtClean="0"/>
                        <a:t>Tribal</a:t>
                      </a:r>
                      <a:r>
                        <a:rPr lang="en-US" sz="1400" baseline="0" dirty="0" smtClean="0"/>
                        <a:t> interests may be best served by outsourcing this risk</a:t>
                      </a:r>
                    </a:p>
                    <a:p>
                      <a:pPr marL="109538" indent="-109538">
                        <a:buFont typeface="Arial" pitchFamily="34" charset="0"/>
                        <a:buChar char="•"/>
                      </a:pPr>
                      <a:r>
                        <a:rPr lang="en-US" sz="1400" baseline="0" dirty="0" smtClean="0"/>
                        <a:t> Assembling a portfolio of projects is a typical method to mitigate risk</a:t>
                      </a:r>
                      <a:endParaRPr lang="en-US" sz="1400" dirty="0"/>
                    </a:p>
                  </a:txBody>
                  <a:tcPr/>
                </a:tc>
              </a:tr>
              <a:tr h="733331">
                <a:tc>
                  <a:txBody>
                    <a:bodyPr/>
                    <a:lstStyle/>
                    <a:p>
                      <a:r>
                        <a:rPr lang="en-US" dirty="0" smtClean="0"/>
                        <a:t>Lender/Capital</a:t>
                      </a:r>
                      <a:r>
                        <a:rPr lang="en-US" baseline="0" dirty="0" smtClean="0"/>
                        <a:t> Provider</a:t>
                      </a:r>
                      <a:endParaRPr lang="en-US" dirty="0"/>
                    </a:p>
                  </a:txBody>
                  <a:tcPr/>
                </a:tc>
                <a:tc>
                  <a:txBody>
                    <a:bodyPr/>
                    <a:lstStyle/>
                    <a:p>
                      <a:r>
                        <a:rPr lang="en-US" sz="1400" dirty="0" smtClean="0"/>
                        <a:t>Participate financially</a:t>
                      </a:r>
                      <a:r>
                        <a:rPr lang="en-US" sz="1400" baseline="0" dirty="0" smtClean="0"/>
                        <a:t> in project with lower risk</a:t>
                      </a:r>
                      <a:endParaRPr lang="en-US" sz="1400" dirty="0"/>
                    </a:p>
                  </a:txBody>
                  <a:tcPr/>
                </a:tc>
                <a:tc>
                  <a:txBody>
                    <a:bodyPr/>
                    <a:lstStyle/>
                    <a:p>
                      <a:pPr marL="109538" indent="-109538">
                        <a:buFont typeface="Arial" pitchFamily="34" charset="0"/>
                        <a:buChar char="•"/>
                      </a:pPr>
                      <a:r>
                        <a:rPr lang="en-US" sz="1400" dirty="0" smtClean="0"/>
                        <a:t> Requires ready</a:t>
                      </a:r>
                      <a:r>
                        <a:rPr lang="en-US" sz="1400" baseline="0" dirty="0" smtClean="0"/>
                        <a:t> capital</a:t>
                      </a:r>
                    </a:p>
                    <a:p>
                      <a:pPr marL="109538" indent="-109538">
                        <a:buFont typeface="Arial" pitchFamily="34" charset="0"/>
                        <a:buChar char="•"/>
                      </a:pPr>
                      <a:r>
                        <a:rPr lang="en-US" sz="1400" baseline="0" dirty="0" smtClean="0"/>
                        <a:t> </a:t>
                      </a:r>
                      <a:r>
                        <a:rPr lang="en-US" sz="1400" baseline="0" dirty="0" smtClean="0">
                          <a:solidFill>
                            <a:srgbClr val="3E3E3E"/>
                          </a:solidFill>
                        </a:rPr>
                        <a:t>May be cost prohibitive to document</a:t>
                      </a:r>
                      <a:r>
                        <a:rPr lang="en-US" sz="1400" strike="sngStrike" baseline="0" dirty="0" smtClean="0">
                          <a:solidFill>
                            <a:srgbClr val="3E3E3E"/>
                          </a:solidFill>
                        </a:rPr>
                        <a:t> </a:t>
                      </a:r>
                      <a:r>
                        <a:rPr lang="en-US" sz="1400" strike="noStrike" baseline="0" dirty="0" smtClean="0">
                          <a:solidFill>
                            <a:srgbClr val="3E3E3E"/>
                          </a:solidFill>
                        </a:rPr>
                        <a:t>and</a:t>
                      </a:r>
                      <a:r>
                        <a:rPr lang="en-US" sz="1400" baseline="0" dirty="0" smtClean="0">
                          <a:solidFill>
                            <a:srgbClr val="3E3E3E"/>
                          </a:solidFill>
                        </a:rPr>
                        <a:t> manage </a:t>
                      </a:r>
                      <a:r>
                        <a:rPr lang="en-US" sz="1400" baseline="0" dirty="0" smtClean="0"/>
                        <a:t>a single debt transaction</a:t>
                      </a:r>
                      <a:endParaRPr lang="en-US" sz="1400" dirty="0"/>
                    </a:p>
                  </a:txBody>
                  <a:tcPr/>
                </a:tc>
                <a:tc>
                  <a:txBody>
                    <a:bodyPr/>
                    <a:lstStyle/>
                    <a:p>
                      <a:r>
                        <a:rPr lang="en-US" sz="1400" dirty="0" smtClean="0"/>
                        <a:t>Requires knowledge of lending practices</a:t>
                      </a:r>
                      <a:endParaRPr lang="en-US" sz="1400" dirty="0"/>
                    </a:p>
                  </a:txBody>
                  <a:tcPr/>
                </a:tc>
              </a:tr>
              <a:tr h="947219">
                <a:tc>
                  <a:txBody>
                    <a:bodyPr/>
                    <a:lstStyle/>
                    <a:p>
                      <a:r>
                        <a:rPr lang="en-US" dirty="0" smtClean="0"/>
                        <a:t>Investor</a:t>
                      </a:r>
                      <a:endParaRPr lang="en-US" dirty="0"/>
                    </a:p>
                  </a:txBody>
                  <a:tcPr/>
                </a:tc>
                <a:tc>
                  <a:txBody>
                    <a:bodyPr/>
                    <a:lstStyle/>
                    <a:p>
                      <a:r>
                        <a:rPr lang="en-US" sz="1400" dirty="0" smtClean="0"/>
                        <a:t>Provide cash for project development</a:t>
                      </a:r>
                      <a:endParaRPr lang="en-US" sz="1400" dirty="0"/>
                    </a:p>
                  </a:txBody>
                  <a:tcPr/>
                </a:tc>
                <a:tc>
                  <a:txBody>
                    <a:bodyPr/>
                    <a:lstStyle/>
                    <a:p>
                      <a:r>
                        <a:rPr lang="en-US" sz="1400" dirty="0" smtClean="0"/>
                        <a:t>Requires ready capital, or unique source of</a:t>
                      </a:r>
                      <a:r>
                        <a:rPr lang="en-US" sz="1400" baseline="0" dirty="0" smtClean="0"/>
                        <a:t> capital that provides market advantage (like NMTC)</a:t>
                      </a:r>
                      <a:endParaRPr lang="en-US" sz="1400" dirty="0"/>
                    </a:p>
                  </a:txBody>
                  <a:tcPr/>
                </a:tc>
                <a:tc>
                  <a:txBody>
                    <a:bodyPr/>
                    <a:lstStyle/>
                    <a:p>
                      <a:pPr marL="53975" indent="-53975">
                        <a:buFont typeface="Arial" pitchFamily="34" charset="0"/>
                        <a:buChar char="•"/>
                      </a:pPr>
                      <a:r>
                        <a:rPr lang="en-US" sz="1400" dirty="0" smtClean="0"/>
                        <a:t> Must compete</a:t>
                      </a:r>
                      <a:r>
                        <a:rPr lang="en-US" sz="1400" baseline="0" dirty="0" smtClean="0"/>
                        <a:t> with other investment opportunities</a:t>
                      </a:r>
                    </a:p>
                    <a:p>
                      <a:pPr marL="53975" indent="-53975">
                        <a:buFont typeface="Arial" pitchFamily="34" charset="0"/>
                        <a:buChar char="•"/>
                      </a:pPr>
                      <a:r>
                        <a:rPr lang="en-US" sz="1400" baseline="0" dirty="0" smtClean="0"/>
                        <a:t> </a:t>
                      </a:r>
                      <a:r>
                        <a:rPr lang="en-US" sz="1400" baseline="0" dirty="0" smtClean="0">
                          <a:solidFill>
                            <a:srgbClr val="3E3E3E"/>
                          </a:solidFill>
                        </a:rPr>
                        <a:t>Option for Tribes </a:t>
                      </a:r>
                      <a:r>
                        <a:rPr lang="en-US" sz="1400" baseline="0" dirty="0" smtClean="0"/>
                        <a:t>with limited lands</a:t>
                      </a:r>
                      <a:endParaRPr lang="en-US" sz="1400" dirty="0"/>
                    </a:p>
                  </a:txBody>
                  <a:tcPr/>
                </a:tc>
              </a:tr>
              <a:tr h="916664">
                <a:tc>
                  <a:txBody>
                    <a:bodyPr/>
                    <a:lstStyle/>
                    <a:p>
                      <a:r>
                        <a:rPr lang="en-US" dirty="0" smtClean="0"/>
                        <a:t>Resource Owner</a:t>
                      </a:r>
                      <a:r>
                        <a:rPr lang="en-US" baseline="0" dirty="0" smtClean="0"/>
                        <a:t> (</a:t>
                      </a:r>
                      <a:r>
                        <a:rPr lang="en-US" baseline="0" dirty="0" err="1" smtClean="0"/>
                        <a:t>Lessor</a:t>
                      </a:r>
                      <a:r>
                        <a:rPr lang="en-US" baseline="0" dirty="0" smtClean="0"/>
                        <a:t>)</a:t>
                      </a:r>
                      <a:endParaRPr lang="en-US" dirty="0"/>
                    </a:p>
                  </a:txBody>
                  <a:tcPr/>
                </a:tc>
                <a:tc>
                  <a:txBody>
                    <a:bodyPr/>
                    <a:lstStyle/>
                    <a:p>
                      <a:r>
                        <a:rPr lang="en-US" sz="1400" dirty="0" smtClean="0"/>
                        <a:t>Low risk, known reward,</a:t>
                      </a:r>
                      <a:r>
                        <a:rPr lang="en-US" sz="1400" baseline="0" dirty="0" smtClean="0"/>
                        <a:t> consistent income</a:t>
                      </a:r>
                      <a:endParaRPr lang="en-US" sz="1400" dirty="0"/>
                    </a:p>
                  </a:txBody>
                  <a:tcPr/>
                </a:tc>
                <a:tc>
                  <a:txBody>
                    <a:bodyPr/>
                    <a:lstStyle/>
                    <a:p>
                      <a:r>
                        <a:rPr lang="en-US" sz="1400" dirty="0" smtClean="0"/>
                        <a:t>Limited project control</a:t>
                      </a:r>
                      <a:endParaRPr lang="en-US" sz="1400" dirty="0"/>
                    </a:p>
                  </a:txBody>
                  <a:tcPr/>
                </a:tc>
                <a:tc>
                  <a:txBody>
                    <a:bodyPr/>
                    <a:lstStyle/>
                    <a:p>
                      <a:r>
                        <a:rPr lang="en-US" sz="1400" dirty="0" smtClean="0"/>
                        <a:t>Limited upside, limited</a:t>
                      </a:r>
                      <a:r>
                        <a:rPr lang="en-US" sz="1400" baseline="0" dirty="0" smtClean="0"/>
                        <a:t> risk</a:t>
                      </a:r>
                      <a:endParaRPr lang="en-US" sz="1400" dirty="0"/>
                    </a:p>
                  </a:txBody>
                  <a:tcPr/>
                </a:tc>
              </a:tr>
              <a:tr h="919379">
                <a:tc>
                  <a:txBody>
                    <a:bodyPr/>
                    <a:lstStyle/>
                    <a:p>
                      <a:r>
                        <a:rPr lang="en-US" dirty="0" err="1" smtClean="0"/>
                        <a:t>Offtaker</a:t>
                      </a:r>
                      <a:endParaRPr lang="en-US" dirty="0"/>
                    </a:p>
                  </a:txBody>
                  <a:tcPr/>
                </a:tc>
                <a:tc>
                  <a:txBody>
                    <a:bodyPr/>
                    <a:lstStyle/>
                    <a:p>
                      <a:r>
                        <a:rPr lang="en-US" sz="1400" dirty="0" smtClean="0"/>
                        <a:t>Purchasing clean energy from an “0n-site”</a:t>
                      </a:r>
                      <a:r>
                        <a:rPr lang="en-US" sz="1400" baseline="0" dirty="0" smtClean="0"/>
                        <a:t> provider; security</a:t>
                      </a:r>
                      <a:endParaRPr lang="en-US" sz="1400" dirty="0"/>
                    </a:p>
                  </a:txBody>
                  <a:tcPr/>
                </a:tc>
                <a:tc>
                  <a:txBody>
                    <a:bodyPr/>
                    <a:lstStyle/>
                    <a:p>
                      <a:r>
                        <a:rPr lang="en-US" sz="1400" dirty="0" smtClean="0"/>
                        <a:t>Limited investment,</a:t>
                      </a:r>
                      <a:r>
                        <a:rPr lang="en-US" sz="1400" baseline="0" dirty="0" smtClean="0"/>
                        <a:t> economic development, and capacity building opportunity</a:t>
                      </a:r>
                      <a:endParaRPr lang="en-US" sz="1400" dirty="0"/>
                    </a:p>
                  </a:txBody>
                  <a:tcPr/>
                </a:tc>
                <a:tc>
                  <a:txBody>
                    <a:bodyPr/>
                    <a:lstStyle/>
                    <a:p>
                      <a:r>
                        <a:rPr lang="en-US" sz="1400" dirty="0" smtClean="0"/>
                        <a:t>Implies</a:t>
                      </a:r>
                      <a:r>
                        <a:rPr lang="en-US" sz="1400" baseline="0" dirty="0" smtClean="0"/>
                        <a:t>  load-serving entity (utility), or some other purchasing demand</a:t>
                      </a:r>
                      <a:endParaRPr lang="en-US" sz="1400" dirty="0"/>
                    </a:p>
                  </a:txBody>
                  <a:tcPr/>
                </a:tc>
              </a:tr>
            </a:tbl>
          </a:graphicData>
        </a:graphic>
      </p:graphicFrame>
    </p:spTree>
    <p:extLst>
      <p:ext uri="{BB962C8B-B14F-4D97-AF65-F5344CB8AC3E}">
        <p14:creationId xmlns:p14="http://schemas.microsoft.com/office/powerpoint/2010/main" val="1179404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sz="2400" dirty="0" smtClean="0"/>
              <a:t>Tribe can benefit from tax equity incentives without being taxable</a:t>
            </a:r>
          </a:p>
          <a:p>
            <a:pPr>
              <a:buNone/>
            </a:pPr>
            <a:endParaRPr lang="en-US" sz="800" dirty="0" smtClean="0"/>
          </a:p>
          <a:p>
            <a:r>
              <a:rPr lang="en-US" sz="2400" dirty="0" smtClean="0"/>
              <a:t>Tax equity can lower capital costs for a qualifying project significantly (40%-50%)</a:t>
            </a:r>
          </a:p>
          <a:p>
            <a:pPr>
              <a:buNone/>
            </a:pPr>
            <a:endParaRPr lang="en-US" sz="800" dirty="0" smtClean="0"/>
          </a:p>
          <a:p>
            <a:r>
              <a:rPr lang="en-US" sz="2400" dirty="0" smtClean="0"/>
              <a:t>Tribe benefits by either reduced electricity costs from the renewable project, or offering a more competitive price for energy</a:t>
            </a:r>
            <a:r>
              <a:rPr lang="en-US" sz="2400" dirty="0"/>
              <a:t> </a:t>
            </a:r>
            <a:r>
              <a:rPr lang="en-US" sz="2400" dirty="0" smtClean="0"/>
              <a:t>or renewable energy attributes (commonly referred to as “RECs”) from the project</a:t>
            </a:r>
          </a:p>
          <a:p>
            <a:pPr>
              <a:buNone/>
            </a:pPr>
            <a:endParaRPr lang="en-US" sz="800" dirty="0" smtClean="0"/>
          </a:p>
          <a:p>
            <a:r>
              <a:rPr lang="en-US" sz="2400" dirty="0" smtClean="0"/>
              <a:t>Tribes can partner with third-party tax investors and/or developers to gain this advantage</a:t>
            </a:r>
            <a:endParaRPr lang="en-US" sz="2400" dirty="0"/>
          </a:p>
        </p:txBody>
      </p:sp>
      <p:sp>
        <p:nvSpPr>
          <p:cNvPr id="2" name="Title 1"/>
          <p:cNvSpPr>
            <a:spLocks noGrp="1"/>
          </p:cNvSpPr>
          <p:nvPr>
            <p:ph type="title"/>
          </p:nvPr>
        </p:nvSpPr>
        <p:spPr/>
        <p:txBody>
          <a:bodyPr/>
          <a:lstStyle/>
          <a:p>
            <a:r>
              <a:rPr lang="en-US" dirty="0" smtClean="0"/>
              <a:t>Key Concept: Tax Equity Partnerships</a:t>
            </a:r>
            <a:endParaRPr lang="en-US" dirty="0"/>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pPr algn="ctr"/>
              <a:t>24</a:t>
            </a:fld>
            <a:endParaRPr lang="en-US" dirty="0"/>
          </a:p>
        </p:txBody>
      </p:sp>
    </p:spTree>
    <p:extLst>
      <p:ext uri="{BB962C8B-B14F-4D97-AF65-F5344CB8AC3E}">
        <p14:creationId xmlns:p14="http://schemas.microsoft.com/office/powerpoint/2010/main" val="861213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t>
            </a:r>
            <a:r>
              <a:rPr lang="en-US" dirty="0" smtClean="0">
                <a:solidFill>
                  <a:srgbClr val="5D5F5F"/>
                </a:solidFill>
              </a:rPr>
              <a:t>Outputs</a:t>
            </a:r>
            <a:endParaRPr lang="en-US" dirty="0">
              <a:solidFill>
                <a:srgbClr val="5D5F5F"/>
              </a:solidFill>
            </a:endParaRPr>
          </a:p>
        </p:txBody>
      </p:sp>
      <p:sp>
        <p:nvSpPr>
          <p:cNvPr id="3" name="Content Placeholder 2"/>
          <p:cNvSpPr>
            <a:spLocks noGrp="1"/>
          </p:cNvSpPr>
          <p:nvPr>
            <p:ph idx="4294967295"/>
          </p:nvPr>
        </p:nvSpPr>
        <p:spPr>
          <a:xfrm>
            <a:off x="584969" y="2028825"/>
            <a:ext cx="8728363" cy="3482205"/>
          </a:xfrm>
        </p:spPr>
        <p:txBody>
          <a:bodyPr/>
          <a:lstStyle/>
          <a:p>
            <a:pPr>
              <a:buFont typeface="Wingdings" charset="2"/>
              <a:buChar char="ü"/>
            </a:pPr>
            <a:r>
              <a:rPr lang="en-US" dirty="0" smtClean="0"/>
              <a:t>Decision on resource type</a:t>
            </a:r>
          </a:p>
          <a:p>
            <a:pPr>
              <a:buFont typeface="Wingdings" charset="2"/>
              <a:buChar char="ü"/>
            </a:pPr>
            <a:r>
              <a:rPr lang="en-US" dirty="0" smtClean="0"/>
              <a:t>Decision on ownership structure</a:t>
            </a:r>
          </a:p>
          <a:p>
            <a:pPr>
              <a:buFont typeface="Wingdings" charset="2"/>
              <a:buChar char="ü"/>
            </a:pPr>
            <a:r>
              <a:rPr lang="en-US" dirty="0" smtClean="0"/>
              <a:t>Understanding the permit needs and process</a:t>
            </a:r>
          </a:p>
          <a:p>
            <a:pPr>
              <a:buFont typeface="Wingdings" charset="2"/>
              <a:buChar char="ü"/>
            </a:pPr>
            <a:r>
              <a:rPr lang="en-US" dirty="0" smtClean="0"/>
              <a:t>Narrowing of technology options</a:t>
            </a:r>
          </a:p>
          <a:p>
            <a:pPr>
              <a:buFont typeface="Wingdings" charset="2"/>
              <a:buChar char="ü"/>
            </a:pPr>
            <a:endParaRPr lang="en-US" dirty="0"/>
          </a:p>
        </p:txBody>
      </p:sp>
    </p:spTree>
    <p:extLst>
      <p:ext uri="{BB962C8B-B14F-4D97-AF65-F5344CB8AC3E}">
        <p14:creationId xmlns:p14="http://schemas.microsoft.com/office/powerpoint/2010/main" val="3825155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26</a:t>
            </a:fld>
            <a:endParaRPr lang="en-US" dirty="0"/>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6"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1</a:t>
              </a:r>
            </a:p>
            <a:p>
              <a:pPr algn="ctr">
                <a:lnSpc>
                  <a:spcPct val="80000"/>
                </a:lnSpc>
              </a:pPr>
              <a:r>
                <a:rPr lang="en-US" sz="1400" dirty="0" smtClean="0">
                  <a:solidFill>
                    <a:schemeClr val="tx1">
                      <a:lumMod val="40000"/>
                      <a:lumOff val="60000"/>
                    </a:schemeClr>
                  </a:solidFill>
                  <a:latin typeface="+mj-lt"/>
                </a:rPr>
                <a:t>Potential</a:t>
              </a:r>
              <a:endParaRPr lang="en-US" sz="1400" dirty="0">
                <a:solidFill>
                  <a:schemeClr val="tx1">
                    <a:lumMod val="40000"/>
                    <a:lumOff val="60000"/>
                  </a:schemeClr>
                </a:solidFill>
                <a:latin typeface="+mj-lt"/>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7"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3</a:t>
              </a:r>
            </a:p>
            <a:p>
              <a:pPr algn="ctr">
                <a:lnSpc>
                  <a:spcPct val="80000"/>
                </a:lnSpc>
              </a:pPr>
              <a:r>
                <a:rPr lang="en-US" sz="1400" dirty="0" smtClean="0">
                  <a:solidFill>
                    <a:schemeClr val="tx1">
                      <a:lumMod val="40000"/>
                      <a:lumOff val="60000"/>
                    </a:schemeClr>
                  </a:solidFill>
                  <a:latin typeface="+mj-lt"/>
                </a:rPr>
                <a:t>Refinement</a:t>
              </a:r>
              <a:endParaRPr lang="en-US" sz="1400" dirty="0">
                <a:solidFill>
                  <a:schemeClr val="tx1">
                    <a:lumMod val="40000"/>
                    <a:lumOff val="60000"/>
                  </a:schemeClr>
                </a:solidFill>
                <a:latin typeface="+mj-lt"/>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129"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chemeClr val="tx1">
                    <a:lumMod val="40000"/>
                    <a:lumOff val="60000"/>
                  </a:schemeClr>
                </a:solidFill>
                <a:latin typeface="+mj-lt"/>
              </a:endParaRPr>
            </a:p>
            <a:p>
              <a:pPr algn="ctr">
                <a:lnSpc>
                  <a:spcPct val="90000"/>
                </a:lnSpc>
              </a:pPr>
              <a:r>
                <a:rPr lang="en-US" b="1" dirty="0" smtClean="0">
                  <a:solidFill>
                    <a:schemeClr val="tx1">
                      <a:lumMod val="40000"/>
                      <a:lumOff val="60000"/>
                    </a:schemeClr>
                  </a:solidFill>
                  <a:latin typeface="+mj-lt"/>
                </a:rPr>
                <a:t>5</a:t>
              </a:r>
              <a:r>
                <a:rPr lang="en-US" sz="1400" dirty="0" smtClean="0">
                  <a:solidFill>
                    <a:schemeClr val="tx1">
                      <a:lumMod val="40000"/>
                      <a:lumOff val="60000"/>
                    </a:schemeClr>
                  </a:solidFill>
                  <a:latin typeface="+mj-lt"/>
                </a:rPr>
                <a:t/>
              </a:r>
              <a:br>
                <a:rPr lang="en-US" sz="1400" dirty="0" smtClean="0">
                  <a:solidFill>
                    <a:schemeClr val="tx1">
                      <a:lumMod val="40000"/>
                      <a:lumOff val="60000"/>
                    </a:schemeClr>
                  </a:solidFill>
                  <a:latin typeface="+mj-lt"/>
                </a:rPr>
              </a:br>
              <a:r>
                <a:rPr lang="en-US" sz="1400" dirty="0" smtClean="0">
                  <a:solidFill>
                    <a:schemeClr val="tx1">
                      <a:lumMod val="40000"/>
                      <a:lumOff val="60000"/>
                    </a:schemeClr>
                  </a:solidFill>
                  <a:latin typeface="+mj-lt"/>
                </a:rPr>
                <a:t>Operations &amp; Maintenance</a:t>
              </a:r>
              <a:endParaRPr lang="en-US" sz="1400" dirty="0">
                <a:solidFill>
                  <a:schemeClr val="tx1">
                    <a:lumMod val="40000"/>
                    <a:lumOff val="60000"/>
                  </a:schemeClr>
                </a:solidFill>
                <a:latin typeface="+mj-lt"/>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126" name="Group 125"/>
          <p:cNvGrpSpPr/>
          <p:nvPr/>
        </p:nvGrpSpPr>
        <p:grpSpPr>
          <a:xfrm>
            <a:off x="2473085" y="4883214"/>
            <a:ext cx="772367" cy="872973"/>
            <a:chOff x="2473085" y="4629220"/>
            <a:chExt cx="772367"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473085" y="4629220"/>
              <a:ext cx="772367" cy="493468"/>
            </a:xfrm>
            <a:prstGeom prst="rect">
              <a:avLst/>
            </a:prstGeom>
          </p:spPr>
          <p:txBody>
            <a:bodyPr wrap="none">
              <a:spAutoFit/>
            </a:bodyPr>
            <a:lstStyle/>
            <a:p>
              <a:pPr algn="ctr">
                <a:lnSpc>
                  <a:spcPct val="80000"/>
                </a:lnSpc>
              </a:pPr>
              <a:r>
                <a:rPr lang="en-US" b="1" dirty="0">
                  <a:solidFill>
                    <a:schemeClr val="tx1">
                      <a:lumMod val="40000"/>
                      <a:lumOff val="60000"/>
                    </a:schemeClr>
                  </a:solidFill>
                  <a:latin typeface="+mj-lt"/>
                </a:rPr>
                <a:t>2</a:t>
              </a:r>
              <a:endParaRPr lang="en-US" b="1" dirty="0" smtClean="0">
                <a:solidFill>
                  <a:schemeClr val="tx1">
                    <a:lumMod val="40000"/>
                    <a:lumOff val="60000"/>
                  </a:schemeClr>
                </a:solidFill>
                <a:latin typeface="+mj-lt"/>
              </a:endParaRPr>
            </a:p>
            <a:p>
              <a:pPr algn="ctr">
                <a:lnSpc>
                  <a:spcPct val="80000"/>
                </a:lnSpc>
              </a:pPr>
              <a:r>
                <a:rPr lang="en-US" sz="1400" dirty="0" smtClean="0">
                  <a:solidFill>
                    <a:schemeClr val="tx1">
                      <a:lumMod val="40000"/>
                      <a:lumOff val="60000"/>
                    </a:schemeClr>
                  </a:solidFill>
                  <a:latin typeface="+mj-lt"/>
                </a:rPr>
                <a:t>Options</a:t>
              </a:r>
              <a:endParaRPr lang="en-US" sz="1400" dirty="0">
                <a:solidFill>
                  <a:schemeClr val="tx1">
                    <a:lumMod val="40000"/>
                    <a:lumOff val="60000"/>
                  </a:schemeClr>
                </a:solidFill>
                <a:latin typeface="+mj-lt"/>
              </a:endParaRPr>
            </a:p>
          </p:txBody>
        </p:sp>
      </p:grpSp>
      <p:grpSp>
        <p:nvGrpSpPr>
          <p:cNvPr id="128"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4</a:t>
              </a:r>
            </a:p>
            <a:p>
              <a:pPr algn="ctr">
                <a:lnSpc>
                  <a:spcPct val="80000"/>
                </a:lnSpc>
              </a:pPr>
              <a:r>
                <a:rPr lang="en-US" sz="1400" dirty="0" smtClean="0">
                  <a:solidFill>
                    <a:schemeClr val="tx1">
                      <a:lumMod val="40000"/>
                      <a:lumOff val="60000"/>
                    </a:schemeClr>
                  </a:solidFill>
                  <a:latin typeface="+mj-lt"/>
                </a:rPr>
                <a:t>Implementation</a:t>
              </a:r>
              <a:endParaRPr lang="en-US" sz="1400" dirty="0">
                <a:solidFill>
                  <a:schemeClr val="tx1">
                    <a:lumMod val="40000"/>
                    <a:lumOff val="60000"/>
                  </a:schemeClr>
                </a:solidFill>
                <a:latin typeface="+mj-lt"/>
              </a:endParaRPr>
            </a:p>
          </p:txBody>
        </p:sp>
      </p:grpSp>
      <p:grpSp>
        <p:nvGrpSpPr>
          <p:cNvPr id="123" name="Group 122"/>
          <p:cNvGrpSpPr/>
          <p:nvPr/>
        </p:nvGrpSpPr>
        <p:grpSpPr>
          <a:xfrm>
            <a:off x="3512810" y="4035314"/>
            <a:ext cx="1863023" cy="2018890"/>
            <a:chOff x="3509386" y="3781320"/>
            <a:chExt cx="1863023" cy="2018890"/>
          </a:xfrm>
        </p:grpSpPr>
        <p:pic>
          <p:nvPicPr>
            <p:cNvPr id="111" name="Picture 110" descr="step3.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57152" y="4553332"/>
              <a:ext cx="1390500" cy="1246878"/>
            </a:xfrm>
            <a:prstGeom prst="rect">
              <a:avLst/>
            </a:prstGeom>
          </p:spPr>
        </p:pic>
        <p:sp>
          <p:nvSpPr>
            <p:cNvPr id="117" name="Rectangle 116"/>
            <p:cNvSpPr/>
            <p:nvPr/>
          </p:nvSpPr>
          <p:spPr>
            <a:xfrm>
              <a:off x="3509386" y="3781320"/>
              <a:ext cx="1863023" cy="819712"/>
            </a:xfrm>
            <a:prstGeom prst="rect">
              <a:avLst/>
            </a:prstGeom>
          </p:spPr>
          <p:txBody>
            <a:bodyPr wrap="none">
              <a:spAutoFit/>
            </a:bodyPr>
            <a:lstStyle/>
            <a:p>
              <a:pPr algn="ctr">
                <a:lnSpc>
                  <a:spcPct val="80000"/>
                </a:lnSpc>
              </a:pPr>
              <a:r>
                <a:rPr lang="en-US" sz="3200" b="1" dirty="0" smtClean="0">
                  <a:latin typeface="+mj-lt"/>
                </a:rPr>
                <a:t>3</a:t>
              </a:r>
            </a:p>
            <a:p>
              <a:pPr algn="ctr">
                <a:lnSpc>
                  <a:spcPct val="80000"/>
                </a:lnSpc>
              </a:pPr>
              <a:r>
                <a:rPr lang="en-US" sz="2600" dirty="0" smtClean="0">
                  <a:latin typeface="+mj-lt"/>
                </a:rPr>
                <a:t>Refinement</a:t>
              </a:r>
              <a:endParaRPr lang="en-US" sz="2600" dirty="0">
                <a:latin typeface="+mj-lt"/>
              </a:endParaRPr>
            </a:p>
          </p:txBody>
        </p:sp>
      </p:grpSp>
      <p:pic>
        <p:nvPicPr>
          <p:cNvPr id="46"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15400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7"/>
                                        </p:tgtEl>
                                      </p:cBhvr>
                                    </p:animEffect>
                                    <p:set>
                                      <p:cBhvr>
                                        <p:cTn id="7" dur="1" fill="hold">
                                          <p:stCondLst>
                                            <p:cond delay="499"/>
                                          </p:stCondLst>
                                        </p:cTn>
                                        <p:tgtEl>
                                          <p:spTgt spid="127"/>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additive="base">
                                        <p:cTn id="10" dur="1000"/>
                                        <p:tgtEl>
                                          <p:spTgt spid="123"/>
                                        </p:tgtEl>
                                        <p:attrNameLst>
                                          <p:attrName>ppt_y</p:attrName>
                                        </p:attrNameLst>
                                      </p:cBhvr>
                                      <p:tavLst>
                                        <p:tav tm="0">
                                          <p:val>
                                            <p:strVal val="#ppt_y+#ppt_h*1.125000"/>
                                          </p:val>
                                        </p:tav>
                                        <p:tav tm="100000">
                                          <p:val>
                                            <p:strVal val="#ppt_y"/>
                                          </p:val>
                                        </p:tav>
                                      </p:tavLst>
                                    </p:anim>
                                    <p:animEffect transition="in" filter="wipe(up)">
                                      <p:cBhvr>
                                        <p:cTn id="11"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2" y="0"/>
            <a:ext cx="8777508" cy="988828"/>
          </a:xfrm>
        </p:spPr>
        <p:txBody>
          <a:bodyPr anchor="ctr">
            <a:normAutofit/>
          </a:bodyPr>
          <a:lstStyle/>
          <a:p>
            <a:r>
              <a:rPr lang="en-US" dirty="0" smtClean="0"/>
              <a:t>Step 3: Project Refinement</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27</a:t>
            </a:fld>
            <a:endParaRPr lang="en-US" dirty="0"/>
          </a:p>
        </p:txBody>
      </p:sp>
      <p:sp>
        <p:nvSpPr>
          <p:cNvPr id="6" name="TextBox 5"/>
          <p:cNvSpPr txBox="1"/>
          <p:nvPr/>
        </p:nvSpPr>
        <p:spPr>
          <a:xfrm>
            <a:off x="366492" y="1881963"/>
            <a:ext cx="8467064" cy="2031325"/>
          </a:xfrm>
          <a:prstGeom prst="rect">
            <a:avLst/>
          </a:prstGeom>
          <a:noFill/>
        </p:spPr>
        <p:txBody>
          <a:bodyPr wrap="square" rtlCol="0">
            <a:spAutoFit/>
          </a:bodyPr>
          <a:lstStyle/>
          <a:p>
            <a:r>
              <a:rPr lang="en-US" u="sng" dirty="0" smtClean="0"/>
              <a:t>Purpose</a:t>
            </a:r>
            <a:r>
              <a:rPr lang="en-US" u="sng" dirty="0"/>
              <a:t>:</a:t>
            </a:r>
            <a:r>
              <a:rPr lang="en-US" dirty="0"/>
              <a:t> </a:t>
            </a:r>
            <a:r>
              <a:rPr lang="en-US" dirty="0" smtClean="0"/>
              <a:t>Make decisions</a:t>
            </a:r>
          </a:p>
          <a:p>
            <a:endParaRPr lang="en-US" dirty="0"/>
          </a:p>
          <a:p>
            <a:r>
              <a:rPr lang="en-US" u="sng" dirty="0" smtClean="0"/>
              <a:t>Tasks:</a:t>
            </a:r>
          </a:p>
          <a:p>
            <a:pPr marL="285750" indent="-285750">
              <a:buFont typeface="Arial"/>
              <a:buChar char="•"/>
            </a:pPr>
            <a:r>
              <a:rPr lang="en-US" dirty="0" smtClean="0"/>
              <a:t>Finalize ownership structure and project team identification</a:t>
            </a:r>
          </a:p>
          <a:p>
            <a:pPr marL="285750" indent="-285750">
              <a:buFont typeface="Arial"/>
              <a:buChar char="•"/>
            </a:pPr>
            <a:r>
              <a:rPr lang="en-US" dirty="0" smtClean="0"/>
              <a:t>Finalize permitting (including environmental reviews), interconnection</a:t>
            </a:r>
          </a:p>
          <a:p>
            <a:pPr marL="285750" indent="-285750">
              <a:buFont typeface="Arial"/>
              <a:buChar char="•"/>
            </a:pPr>
            <a:r>
              <a:rPr lang="en-US" dirty="0" smtClean="0"/>
              <a:t>Finalize technology, financing, and development costs</a:t>
            </a:r>
          </a:p>
          <a:p>
            <a:pPr marL="285750" indent="-285750">
              <a:buFont typeface="Arial"/>
              <a:buChar cha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Project Refinement 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303178"/>
              </p:ext>
            </p:extLst>
          </p:nvPr>
        </p:nvGraphicFramePr>
        <p:xfrm>
          <a:off x="80612" y="1576141"/>
          <a:ext cx="8994083" cy="4720437"/>
        </p:xfrm>
        <a:graphic>
          <a:graphicData uri="http://schemas.openxmlformats.org/drawingml/2006/table">
            <a:tbl>
              <a:tblPr/>
              <a:tblGrid>
                <a:gridCol w="1280803"/>
                <a:gridCol w="1330612"/>
                <a:gridCol w="1228622"/>
                <a:gridCol w="1261828"/>
                <a:gridCol w="1323496"/>
                <a:gridCol w="1323496"/>
                <a:gridCol w="1245226"/>
              </a:tblGrid>
              <a:tr h="3710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accent1"/>
                          </a:solidFill>
                          <a:effectLst/>
                          <a:latin typeface="+mj-lt"/>
                          <a:ea typeface="ＭＳ Ｐゴシック" charset="-128"/>
                          <a:cs typeface="Franklin Gothic Book"/>
                        </a:rPr>
                        <a:t>Site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accent1"/>
                          </a:solidFill>
                          <a:effectLst/>
                          <a:latin typeface="+mj-lt"/>
                          <a:ea typeface="ＭＳ Ｐゴシック" charset="-128"/>
                          <a:cs typeface="Franklin Gothic Book"/>
                        </a:rPr>
                        <a:t>Resource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accent1"/>
                          </a:solidFill>
                          <a:effectLst/>
                          <a:latin typeface="+mj-lt"/>
                          <a:ea typeface="ＭＳ Ｐゴシック" charset="-128"/>
                          <a:cs typeface="Franklin Gothic Book"/>
                        </a:rPr>
                        <a:t>Off-Take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accent1"/>
                          </a:solidFill>
                          <a:effectLst/>
                          <a:latin typeface="+mj-lt"/>
                          <a:ea typeface="ＭＳ Ｐゴシック" charset="-128"/>
                          <a:cs typeface="Franklin Gothic Book"/>
                        </a:rPr>
                        <a:t>Permits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accent1"/>
                          </a:solidFill>
                          <a:effectLst/>
                          <a:latin typeface="+mj-lt"/>
                          <a:ea typeface="ＭＳ Ｐゴシック" charset="-128"/>
                          <a:cs typeface="Franklin Gothic Book"/>
                        </a:rPr>
                        <a:t>Technology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accent1"/>
                          </a:solidFill>
                          <a:effectLst/>
                          <a:latin typeface="+mj-lt"/>
                          <a:ea typeface="ＭＳ Ｐゴシック" charset="-128"/>
                          <a:cs typeface="Franklin Gothic Book"/>
                        </a:rPr>
                        <a:t>Team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accent1"/>
                          </a:solidFill>
                          <a:effectLst/>
                          <a:latin typeface="+mj-lt"/>
                          <a:ea typeface="ＭＳ Ｐゴシック" charset="-128"/>
                          <a:cs typeface="Franklin Gothic Book"/>
                        </a:rPr>
                        <a:t>Capital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32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Franklin Gothic Book"/>
                          <a:ea typeface="ＭＳ Ｐゴシック" charset="-128"/>
                          <a:cs typeface="Franklin Gothic Book"/>
                        </a:rPr>
                        <a:t>Securing Site:</a:t>
                      </a:r>
                      <a:br>
                        <a:rPr kumimoji="0" lang="en-US" sz="1100" b="0" i="0" u="none" strike="noStrike" cap="none" normalizeH="0" baseline="0" dirty="0" smtClean="0">
                          <a:ln>
                            <a:noFill/>
                          </a:ln>
                          <a:solidFill>
                            <a:schemeClr val="tx1"/>
                          </a:solidFill>
                          <a:effectLst/>
                          <a:latin typeface="Franklin Gothic Book"/>
                          <a:ea typeface="ＭＳ Ｐゴシック" charset="-128"/>
                          <a:cs typeface="Franklin Gothic Book"/>
                        </a:rPr>
                      </a:br>
                      <a:r>
                        <a:rPr kumimoji="0" lang="en-US" sz="1100" b="0" i="0" u="none" strike="noStrike" cap="none" normalizeH="0" baseline="0" dirty="0" smtClean="0">
                          <a:ln>
                            <a:noFill/>
                          </a:ln>
                          <a:solidFill>
                            <a:schemeClr val="tx1"/>
                          </a:solidFill>
                          <a:effectLst/>
                          <a:latin typeface="Franklin Gothic Book"/>
                          <a:ea typeface="ＭＳ Ｐゴシック" charset="-128"/>
                          <a:cs typeface="Franklin Gothic Book"/>
                        </a:rPr>
                        <a:t>No Site, No Project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Franklin Gothic Book"/>
                          <a:ea typeface="ＭＳ Ｐゴシック" charset="-128"/>
                          <a:cs typeface="Franklin Gothic Book"/>
                        </a:rPr>
                        <a:t>Engineering Assessment (Input)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Franklin Gothic Book"/>
                          <a:ea typeface="ＭＳ Ｐゴシック" charset="-128"/>
                          <a:cs typeface="Franklin Gothic Book"/>
                        </a:rPr>
                        <a:t>Power Purchases: Off-take Contract – (Revenue)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Franklin Gothic Book"/>
                          <a:ea typeface="ＭＳ Ｐゴシック" charset="-128"/>
                          <a:cs typeface="Franklin Gothic Book"/>
                        </a:rPr>
                        <a:t>Anything that can stop a project if not in place…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Franklin Gothic Book"/>
                          <a:ea typeface="ＭＳ Ｐゴシック" charset="-128"/>
                          <a:cs typeface="Franklin Gothic Book"/>
                        </a:rPr>
                        <a:t>Engineered 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Franklin Gothic Book"/>
                          <a:ea typeface="ＭＳ Ｐゴシック" charset="-128"/>
                          <a:cs typeface="Franklin Gothic Book"/>
                        </a:rPr>
                        <a:t>(Output)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Franklin Gothic Book"/>
                          <a:ea typeface="ＭＳ Ｐゴシック" charset="-128"/>
                          <a:cs typeface="Franklin Gothic Book"/>
                        </a:rPr>
                        <a:t>Professional, Experienced, Diverse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Franklin Gothic Book"/>
                          <a:ea typeface="ＭＳ Ｐゴシック" charset="-128"/>
                          <a:cs typeface="Franklin Gothic Book"/>
                        </a:rPr>
                        <a:t>Financing Structure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4254">
                <a:tc>
                  <a:txBody>
                    <a:bodyPr/>
                    <a:lstStyle/>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Site control</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Size and shape</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Location to load and T&amp;D</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Long-term control</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Financial control</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Clear title </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Lease terms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Collateral concerns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Environmental</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Access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O&amp;M access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Upgradable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Volume/ Frequency</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Variability</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Characteristics (power/speed)</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24-hour profile</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Monthly, seasonal and annual variability</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Weather   dependence</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Data history</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Std. Deviation  </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Technology suitability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Credit of counterparty</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Length of contract</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Terms and conditions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Reps and warranties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Assignment</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Curtailment</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Interconnection</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Performance</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Enforcement</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Take or pay</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Pricing and terms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Permitting/ entitlements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Land disturbance</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Environmental </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Cultural impacts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Resource assessments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Wildlife impacts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Habitat</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NEPA, EIS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Utility inter-connection</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Other utility or PUC approvals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Lease and/or ROW Approvals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Engineering design plans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Construction plans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Not generic solar panel and inverter</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Engineered resource/</a:t>
                      </a:r>
                      <a:b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b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conversion technology/ balance of system designs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Specifications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Bid 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Business management</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Technical expertise</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Legal expertise</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Financial expertise (including Tax)</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Transmission  interconnection expertise</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Construction/ contract management</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Operations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chemeClr val="tx1"/>
                          </a:solidFill>
                          <a:effectLst/>
                          <a:latin typeface="Franklin Gothic Book"/>
                          <a:ea typeface="ＭＳ Ｐゴシック" charset="-128"/>
                          <a:cs typeface="Franklin Gothic Book"/>
                        </a:rPr>
                        <a:t>Power marketing/ sales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rgbClr val="000000"/>
                          </a:solidFill>
                          <a:effectLst/>
                          <a:latin typeface="Franklin Gothic Book"/>
                          <a:ea typeface="ＭＳ Ｐゴシック" charset="-128"/>
                          <a:cs typeface="Franklin Gothic Book"/>
                        </a:rPr>
                        <a:t>Development equity </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rgbClr val="000000"/>
                          </a:solidFill>
                          <a:effectLst/>
                          <a:latin typeface="Franklin Gothic Book"/>
                          <a:ea typeface="ＭＳ Ｐゴシック" charset="-128"/>
                          <a:cs typeface="Franklin Gothic Book"/>
                        </a:rPr>
                        <a:t>Project equity </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rgbClr val="000000"/>
                          </a:solidFill>
                          <a:effectLst/>
                          <a:latin typeface="Franklin Gothic Book"/>
                          <a:ea typeface="ＭＳ Ｐゴシック" charset="-128"/>
                          <a:cs typeface="Franklin Gothic Book"/>
                        </a:rPr>
                        <a:t>Project debt</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rgbClr val="000000"/>
                          </a:solidFill>
                          <a:effectLst/>
                          <a:latin typeface="Franklin Gothic Book"/>
                          <a:ea typeface="ＭＳ Ｐゴシック" charset="-128"/>
                          <a:cs typeface="Franklin Gothic Book"/>
                        </a:rPr>
                        <a:t>Mezzanine or bridge facility</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rgbClr val="000000"/>
                          </a:solidFill>
                          <a:effectLst/>
                          <a:latin typeface="Franklin Gothic Book"/>
                          <a:ea typeface="ＭＳ Ｐゴシック" charset="-128"/>
                          <a:cs typeface="Franklin Gothic Book"/>
                        </a:rPr>
                        <a:t>Tax equity</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rgbClr val="000000"/>
                          </a:solidFill>
                          <a:effectLst/>
                          <a:latin typeface="Franklin Gothic Book"/>
                          <a:ea typeface="ＭＳ Ｐゴシック" charset="-128"/>
                          <a:cs typeface="Franklin Gothic Book"/>
                        </a:rPr>
                        <a:t>Grants, rebates, other incentives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rgbClr val="000000"/>
                          </a:solidFill>
                          <a:effectLst/>
                          <a:latin typeface="Franklin Gothic Book"/>
                          <a:ea typeface="ＭＳ Ｐゴシック" charset="-128"/>
                          <a:cs typeface="Franklin Gothic Book"/>
                        </a:rPr>
                        <a:t>Environmental attribute sales contracts (RECs)</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rgbClr val="000000"/>
                          </a:solidFill>
                          <a:effectLst/>
                          <a:latin typeface="Franklin Gothic Book"/>
                          <a:ea typeface="ＭＳ Ｐゴシック" charset="-128"/>
                          <a:cs typeface="Franklin Gothic Book"/>
                        </a:rPr>
                        <a:t>Bond finance</a:t>
                      </a:r>
                    </a:p>
                    <a:p>
                      <a:pPr marL="91440" marR="0" lvl="0" indent="-91440" algn="l"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smtClean="0">
                          <a:ln>
                            <a:noFill/>
                          </a:ln>
                          <a:solidFill>
                            <a:srgbClr val="000000"/>
                          </a:solidFill>
                          <a:effectLst/>
                          <a:latin typeface="Franklin Gothic Book"/>
                          <a:ea typeface="ＭＳ Ｐゴシック" charset="-128"/>
                          <a:cs typeface="Franklin Gothic Book"/>
                        </a:rPr>
                        <a:t>Non-recourse project finance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57508">
                <a:tc>
                  <a:txBody>
                    <a:bodyPr/>
                    <a:lstStyle/>
                    <a:p>
                      <a:pPr marL="0" marR="0" lvl="0" indent="1588"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Franklin Gothic Book"/>
                          <a:ea typeface="ＭＳ Ｐゴシック" charset="-128"/>
                          <a:cs typeface="Franklin Gothic Book"/>
                        </a:rPr>
                        <a:t>Tribal land site secured for commercial-scale solar PV project:</a:t>
                      </a:r>
                    </a:p>
                    <a:p>
                      <a:pPr marL="0" marR="0" lvl="0" indent="1588"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Franklin Gothic Book"/>
                          <a:ea typeface="ＭＳ Ｐゴシック" charset="-128"/>
                          <a:cs typeface="Franklin Gothic Book"/>
                        </a:rPr>
                        <a:t>200 acres with transmission access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Franklin Gothic Book"/>
                          <a:ea typeface="ＭＳ Ｐゴシック" charset="-128"/>
                          <a:cs typeface="Franklin Gothic Book"/>
                        </a:rPr>
                        <a:t>Solar resource data favorably evaluated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0" indent="-3175"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Franklin Gothic Book"/>
                          <a:ea typeface="ＭＳ Ｐゴシック" charset="-128"/>
                          <a:cs typeface="Franklin Gothic Book"/>
                        </a:rPr>
                        <a:t>Electric utility </a:t>
                      </a:r>
                      <a:r>
                        <a:rPr kumimoji="0" lang="en-US" sz="1000" b="1" i="0" u="none" strike="noStrike" cap="none" normalizeH="0" baseline="0" dirty="0" err="1" smtClean="0">
                          <a:ln>
                            <a:noFill/>
                          </a:ln>
                          <a:solidFill>
                            <a:schemeClr val="tx1"/>
                          </a:solidFill>
                          <a:effectLst/>
                          <a:latin typeface="Franklin Gothic Book"/>
                          <a:ea typeface="ＭＳ Ｐゴシック" charset="-128"/>
                          <a:cs typeface="Franklin Gothic Book"/>
                        </a:rPr>
                        <a:t>offtaker</a:t>
                      </a:r>
                      <a:r>
                        <a:rPr kumimoji="0" lang="en-US" sz="1000" b="1" i="0" u="none" strike="noStrike" cap="none" normalizeH="0" baseline="0" dirty="0" smtClean="0">
                          <a:ln>
                            <a:noFill/>
                          </a:ln>
                          <a:solidFill>
                            <a:schemeClr val="tx1"/>
                          </a:solidFill>
                          <a:effectLst/>
                          <a:latin typeface="Franklin Gothic Book"/>
                          <a:ea typeface="ＭＳ Ｐゴシック" charset="-128"/>
                          <a:cs typeface="Franklin Gothic Book"/>
                        </a:rPr>
                        <a:t> identified and contracted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0" indent="-3175"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Franklin Gothic Book"/>
                          <a:ea typeface="ＭＳ Ｐゴシック" charset="-128"/>
                          <a:cs typeface="Franklin Gothic Book"/>
                        </a:rPr>
                        <a:t>Necessary permits secured including interconnection agreement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Franklin Gothic Book"/>
                          <a:ea typeface="ＭＳ Ｐゴシック" charset="-128"/>
                          <a:cs typeface="Franklin Gothic Book"/>
                        </a:rPr>
                        <a:t>System design prepared to bid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0" indent="-3175"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Franklin Gothic Book"/>
                          <a:ea typeface="ＭＳ Ｐゴシック" charset="-128"/>
                          <a:cs typeface="Franklin Gothic Book"/>
                        </a:rPr>
                        <a:t>Team identified and engaged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0" indent="-3175"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1" u="none" strike="noStrike" cap="none" normalizeH="0" baseline="0" dirty="0" smtClean="0">
                          <a:ln>
                            <a:noFill/>
                          </a:ln>
                          <a:solidFill>
                            <a:schemeClr val="tx1"/>
                          </a:solidFill>
                          <a:effectLst/>
                          <a:latin typeface="Franklin Gothic Book"/>
                          <a:ea typeface="ＭＳ Ｐゴシック" charset="-128"/>
                          <a:cs typeface="Franklin Gothic Book"/>
                        </a:rPr>
                        <a:t>Determine finance structure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extBox 4"/>
          <p:cNvSpPr txBox="1"/>
          <p:nvPr/>
        </p:nvSpPr>
        <p:spPr>
          <a:xfrm>
            <a:off x="7149201" y="6548156"/>
            <a:ext cx="1934638" cy="253916"/>
          </a:xfrm>
          <a:prstGeom prst="rect">
            <a:avLst/>
          </a:prstGeom>
          <a:noFill/>
        </p:spPr>
        <p:txBody>
          <a:bodyPr wrap="square" rtlCol="0">
            <a:spAutoFit/>
          </a:bodyPr>
          <a:lstStyle/>
          <a:p>
            <a:r>
              <a:rPr lang="en-US" sz="1000" dirty="0" smtClean="0">
                <a:solidFill>
                  <a:schemeClr val="bg1"/>
                </a:solidFill>
              </a:rPr>
              <a:t>Framework: NREL SROPPTTC</a:t>
            </a:r>
            <a:r>
              <a:rPr lang="en-US" sz="1000" baseline="30000" dirty="0" smtClean="0">
                <a:solidFill>
                  <a:schemeClr val="bg1"/>
                </a:solidFill>
              </a:rPr>
              <a:t>TM</a:t>
            </a:r>
          </a:p>
        </p:txBody>
      </p:sp>
    </p:spTree>
    <p:extLst>
      <p:ext uri="{BB962C8B-B14F-4D97-AF65-F5344CB8AC3E}">
        <p14:creationId xmlns:p14="http://schemas.microsoft.com/office/powerpoint/2010/main" val="2958010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t>
            </a:r>
            <a:r>
              <a:rPr lang="en-US" dirty="0" smtClean="0">
                <a:solidFill>
                  <a:srgbClr val="5D5F5F"/>
                </a:solidFill>
              </a:rPr>
              <a:t>Outputs</a:t>
            </a:r>
            <a:endParaRPr lang="en-US" dirty="0">
              <a:solidFill>
                <a:srgbClr val="5D5F5F"/>
              </a:solidFill>
            </a:endParaRPr>
          </a:p>
        </p:txBody>
      </p:sp>
      <p:sp>
        <p:nvSpPr>
          <p:cNvPr id="3" name="Content Placeholder 2"/>
          <p:cNvSpPr>
            <a:spLocks noGrp="1"/>
          </p:cNvSpPr>
          <p:nvPr>
            <p:ph idx="4294967295"/>
          </p:nvPr>
        </p:nvSpPr>
        <p:spPr>
          <a:xfrm>
            <a:off x="414338" y="2028825"/>
            <a:ext cx="8729662" cy="3482975"/>
          </a:xfrm>
        </p:spPr>
        <p:txBody>
          <a:bodyPr>
            <a:normAutofit fontScale="92500" lnSpcReduction="20000"/>
          </a:bodyPr>
          <a:lstStyle/>
          <a:p>
            <a:pPr>
              <a:buFont typeface="Wingdings" charset="2"/>
              <a:buChar char="ü"/>
            </a:pPr>
            <a:r>
              <a:rPr lang="en-US" dirty="0" smtClean="0"/>
              <a:t>Proposed financing/commitments and organization structure</a:t>
            </a:r>
          </a:p>
          <a:p>
            <a:pPr>
              <a:buFont typeface="Wingdings" charset="2"/>
              <a:buChar char="ü"/>
            </a:pPr>
            <a:r>
              <a:rPr lang="en-US" dirty="0" smtClean="0"/>
              <a:t>Detailed economic models</a:t>
            </a:r>
          </a:p>
          <a:p>
            <a:pPr>
              <a:buFont typeface="Wingdings" charset="2"/>
              <a:buChar char="ü"/>
            </a:pPr>
            <a:r>
              <a:rPr lang="en-US" dirty="0" smtClean="0"/>
              <a:t>Vendors selected</a:t>
            </a:r>
          </a:p>
          <a:p>
            <a:pPr>
              <a:buFont typeface="Wingdings" charset="2"/>
              <a:buChar char="ü"/>
            </a:pPr>
            <a:r>
              <a:rPr lang="en-US" dirty="0" smtClean="0"/>
              <a:t>Completed environmental reviews and finalized permits</a:t>
            </a:r>
          </a:p>
          <a:p>
            <a:pPr>
              <a:buFont typeface="Wingdings" charset="2"/>
              <a:buChar char="ü"/>
            </a:pPr>
            <a:r>
              <a:rPr lang="en-US" dirty="0" smtClean="0"/>
              <a:t>Offtake and transmission/interconnection agreement</a:t>
            </a:r>
            <a:endParaRPr lang="en-US" dirty="0"/>
          </a:p>
        </p:txBody>
      </p:sp>
    </p:spTree>
    <p:extLst>
      <p:ext uri="{BB962C8B-B14F-4D97-AF65-F5344CB8AC3E}">
        <p14:creationId xmlns:p14="http://schemas.microsoft.com/office/powerpoint/2010/main" val="1329653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Complete a Renewable Energy Project?</a:t>
            </a:r>
            <a:endParaRPr lang="en-US" dirty="0"/>
          </a:p>
        </p:txBody>
      </p:sp>
      <p:sp>
        <p:nvSpPr>
          <p:cNvPr id="4" name="Rectangle 3"/>
          <p:cNvSpPr/>
          <p:nvPr/>
        </p:nvSpPr>
        <p:spPr>
          <a:xfrm>
            <a:off x="600387" y="1274972"/>
            <a:ext cx="8229600" cy="4512004"/>
          </a:xfrm>
          <a:prstGeom prst="rect">
            <a:avLst/>
          </a:prstGeom>
        </p:spPr>
        <p:txBody>
          <a:bodyPr wrap="square">
            <a:spAutoFit/>
          </a:bodyPr>
          <a:lstStyle/>
          <a:p>
            <a:pPr>
              <a:lnSpc>
                <a:spcPct val="120000"/>
              </a:lnSpc>
            </a:pPr>
            <a:r>
              <a:rPr lang="en-US" sz="2400" dirty="0" smtClean="0"/>
              <a:t>	Income</a:t>
            </a:r>
          </a:p>
          <a:p>
            <a:pPr>
              <a:lnSpc>
                <a:spcPct val="120000"/>
              </a:lnSpc>
            </a:pPr>
            <a:r>
              <a:rPr lang="en-US" sz="2400" dirty="0" smtClean="0"/>
              <a:t>	Jobs</a:t>
            </a:r>
          </a:p>
          <a:p>
            <a:pPr>
              <a:lnSpc>
                <a:spcPct val="120000"/>
              </a:lnSpc>
            </a:pPr>
            <a:r>
              <a:rPr lang="en-US" sz="2400" dirty="0" smtClean="0"/>
              <a:t>	Experience</a:t>
            </a:r>
          </a:p>
          <a:p>
            <a:pPr>
              <a:lnSpc>
                <a:spcPct val="120000"/>
              </a:lnSpc>
            </a:pPr>
            <a:r>
              <a:rPr lang="en-US" sz="2400" dirty="0" smtClean="0"/>
              <a:t>	Cost savings</a:t>
            </a:r>
          </a:p>
          <a:p>
            <a:pPr>
              <a:lnSpc>
                <a:spcPct val="120000"/>
              </a:lnSpc>
            </a:pPr>
            <a:r>
              <a:rPr lang="en-US" sz="2400" dirty="0" smtClean="0"/>
              <a:t>	Cost stabilization</a:t>
            </a:r>
          </a:p>
          <a:p>
            <a:pPr>
              <a:lnSpc>
                <a:spcPct val="120000"/>
              </a:lnSpc>
            </a:pPr>
            <a:r>
              <a:rPr lang="en-US" sz="2400" dirty="0" smtClean="0"/>
              <a:t>	Tax revenue</a:t>
            </a:r>
          </a:p>
          <a:p>
            <a:pPr>
              <a:lnSpc>
                <a:spcPct val="120000"/>
              </a:lnSpc>
            </a:pPr>
            <a:r>
              <a:rPr lang="en-US" sz="2400" dirty="0" smtClean="0"/>
              <a:t>	Industry exposure</a:t>
            </a:r>
          </a:p>
          <a:p>
            <a:pPr>
              <a:lnSpc>
                <a:spcPct val="120000"/>
              </a:lnSpc>
            </a:pPr>
            <a:r>
              <a:rPr lang="en-US" sz="2400" dirty="0" smtClean="0"/>
              <a:t>	Energy reliability</a:t>
            </a:r>
          </a:p>
          <a:p>
            <a:pPr>
              <a:lnSpc>
                <a:spcPct val="120000"/>
              </a:lnSpc>
            </a:pPr>
            <a:r>
              <a:rPr lang="en-US" sz="2400" dirty="0" smtClean="0"/>
              <a:t>	Self reliance</a:t>
            </a:r>
          </a:p>
          <a:p>
            <a:pPr>
              <a:lnSpc>
                <a:spcPct val="120000"/>
              </a:lnSpc>
            </a:pPr>
            <a:r>
              <a:rPr lang="en-US" sz="2400" dirty="0" smtClean="0"/>
              <a:t>	Environmental sustainability</a:t>
            </a:r>
          </a:p>
        </p:txBody>
      </p:sp>
      <p:sp>
        <p:nvSpPr>
          <p:cNvPr id="15" name="TextBox 14"/>
          <p:cNvSpPr txBox="1"/>
          <p:nvPr/>
        </p:nvSpPr>
        <p:spPr>
          <a:xfrm>
            <a:off x="5572625" y="2598868"/>
            <a:ext cx="2397331" cy="1015663"/>
          </a:xfrm>
          <a:prstGeom prst="rect">
            <a:avLst/>
          </a:prstGeom>
          <a:noFill/>
        </p:spPr>
        <p:txBody>
          <a:bodyPr wrap="square" rtlCol="0">
            <a:spAutoFit/>
          </a:bodyPr>
          <a:lstStyle/>
          <a:p>
            <a:r>
              <a:rPr lang="en-US" sz="2000" b="1" i="1" dirty="0" smtClean="0">
                <a:solidFill>
                  <a:schemeClr val="bg1">
                    <a:lumMod val="50000"/>
                  </a:schemeClr>
                </a:solidFill>
              </a:rPr>
              <a:t>Benefits vary based on the type and scale of project</a:t>
            </a:r>
            <a:endParaRPr lang="en-US" sz="2000" b="1" i="1" dirty="0">
              <a:solidFill>
                <a:schemeClr val="bg1">
                  <a:lumMod val="50000"/>
                </a:schemeClr>
              </a:solidFill>
            </a:endParaRPr>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pPr algn="ctr"/>
              <a:t>3</a:t>
            </a:fld>
            <a:endParaRPr lang="en-US" dirty="0"/>
          </a:p>
        </p:txBody>
      </p:sp>
    </p:spTree>
    <p:extLst>
      <p:ext uri="{BB962C8B-B14F-4D97-AF65-F5344CB8AC3E}">
        <p14:creationId xmlns:p14="http://schemas.microsoft.com/office/powerpoint/2010/main" val="15161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30</a:t>
            </a:fld>
            <a:endParaRPr lang="en-US" dirty="0"/>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6"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1</a:t>
              </a:r>
            </a:p>
            <a:p>
              <a:pPr algn="ctr">
                <a:lnSpc>
                  <a:spcPct val="80000"/>
                </a:lnSpc>
              </a:pPr>
              <a:r>
                <a:rPr lang="en-US" sz="1400" dirty="0" smtClean="0">
                  <a:solidFill>
                    <a:schemeClr val="tx1">
                      <a:lumMod val="40000"/>
                      <a:lumOff val="60000"/>
                    </a:schemeClr>
                  </a:solidFill>
                  <a:latin typeface="+mj-lt"/>
                </a:rPr>
                <a:t>Potential</a:t>
              </a:r>
              <a:endParaRPr lang="en-US" sz="1400" dirty="0">
                <a:solidFill>
                  <a:schemeClr val="tx1">
                    <a:lumMod val="40000"/>
                    <a:lumOff val="60000"/>
                  </a:schemeClr>
                </a:solidFill>
                <a:latin typeface="+mj-lt"/>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7"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3</a:t>
              </a:r>
            </a:p>
            <a:p>
              <a:pPr algn="ctr">
                <a:lnSpc>
                  <a:spcPct val="80000"/>
                </a:lnSpc>
              </a:pPr>
              <a:r>
                <a:rPr lang="en-US" sz="1400" dirty="0" smtClean="0">
                  <a:solidFill>
                    <a:schemeClr val="tx1">
                      <a:lumMod val="40000"/>
                      <a:lumOff val="60000"/>
                    </a:schemeClr>
                  </a:solidFill>
                  <a:latin typeface="+mj-lt"/>
                </a:rPr>
                <a:t>Refinement</a:t>
              </a:r>
              <a:endParaRPr lang="en-US" sz="1400" dirty="0">
                <a:solidFill>
                  <a:schemeClr val="tx1">
                    <a:lumMod val="40000"/>
                    <a:lumOff val="60000"/>
                  </a:schemeClr>
                </a:solidFill>
                <a:latin typeface="+mj-lt"/>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129"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chemeClr val="tx1">
                    <a:lumMod val="40000"/>
                    <a:lumOff val="60000"/>
                  </a:schemeClr>
                </a:solidFill>
                <a:latin typeface="+mj-lt"/>
              </a:endParaRPr>
            </a:p>
            <a:p>
              <a:pPr algn="ctr">
                <a:lnSpc>
                  <a:spcPct val="90000"/>
                </a:lnSpc>
              </a:pPr>
              <a:r>
                <a:rPr lang="en-US" b="1" dirty="0" smtClean="0">
                  <a:solidFill>
                    <a:schemeClr val="tx1">
                      <a:lumMod val="40000"/>
                      <a:lumOff val="60000"/>
                    </a:schemeClr>
                  </a:solidFill>
                  <a:latin typeface="+mj-lt"/>
                </a:rPr>
                <a:t>5</a:t>
              </a:r>
              <a:r>
                <a:rPr lang="en-US" sz="1400" dirty="0" smtClean="0">
                  <a:solidFill>
                    <a:schemeClr val="tx1">
                      <a:lumMod val="40000"/>
                      <a:lumOff val="60000"/>
                    </a:schemeClr>
                  </a:solidFill>
                  <a:latin typeface="+mj-lt"/>
                </a:rPr>
                <a:t/>
              </a:r>
              <a:br>
                <a:rPr lang="en-US" sz="1400" dirty="0" smtClean="0">
                  <a:solidFill>
                    <a:schemeClr val="tx1">
                      <a:lumMod val="40000"/>
                      <a:lumOff val="60000"/>
                    </a:schemeClr>
                  </a:solidFill>
                  <a:latin typeface="+mj-lt"/>
                </a:rPr>
              </a:br>
              <a:r>
                <a:rPr lang="en-US" sz="1400" dirty="0" smtClean="0">
                  <a:solidFill>
                    <a:schemeClr val="tx1">
                      <a:lumMod val="40000"/>
                      <a:lumOff val="60000"/>
                    </a:schemeClr>
                  </a:solidFill>
                  <a:latin typeface="+mj-lt"/>
                </a:rPr>
                <a:t>Operations &amp; Maintenance</a:t>
              </a:r>
              <a:endParaRPr lang="en-US" sz="1400" dirty="0">
                <a:solidFill>
                  <a:schemeClr val="tx1">
                    <a:lumMod val="40000"/>
                    <a:lumOff val="60000"/>
                  </a:schemeClr>
                </a:solidFill>
                <a:latin typeface="+mj-lt"/>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126" name="Group 125"/>
          <p:cNvGrpSpPr/>
          <p:nvPr/>
        </p:nvGrpSpPr>
        <p:grpSpPr>
          <a:xfrm>
            <a:off x="2473085" y="4883214"/>
            <a:ext cx="772367" cy="872973"/>
            <a:chOff x="2473085" y="4629220"/>
            <a:chExt cx="772367"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473085" y="4629220"/>
              <a:ext cx="772367" cy="493468"/>
            </a:xfrm>
            <a:prstGeom prst="rect">
              <a:avLst/>
            </a:prstGeom>
          </p:spPr>
          <p:txBody>
            <a:bodyPr wrap="none">
              <a:spAutoFit/>
            </a:bodyPr>
            <a:lstStyle/>
            <a:p>
              <a:pPr algn="ctr">
                <a:lnSpc>
                  <a:spcPct val="80000"/>
                </a:lnSpc>
              </a:pPr>
              <a:r>
                <a:rPr lang="en-US" b="1" dirty="0">
                  <a:solidFill>
                    <a:schemeClr val="tx1">
                      <a:lumMod val="40000"/>
                      <a:lumOff val="60000"/>
                    </a:schemeClr>
                  </a:solidFill>
                  <a:latin typeface="+mj-lt"/>
                </a:rPr>
                <a:t>2</a:t>
              </a:r>
              <a:endParaRPr lang="en-US" b="1" dirty="0" smtClean="0">
                <a:solidFill>
                  <a:schemeClr val="tx1">
                    <a:lumMod val="40000"/>
                    <a:lumOff val="60000"/>
                  </a:schemeClr>
                </a:solidFill>
                <a:latin typeface="+mj-lt"/>
              </a:endParaRPr>
            </a:p>
            <a:p>
              <a:pPr algn="ctr">
                <a:lnSpc>
                  <a:spcPct val="80000"/>
                </a:lnSpc>
              </a:pPr>
              <a:r>
                <a:rPr lang="en-US" sz="1400" dirty="0" smtClean="0">
                  <a:solidFill>
                    <a:schemeClr val="tx1">
                      <a:lumMod val="40000"/>
                      <a:lumOff val="60000"/>
                    </a:schemeClr>
                  </a:solidFill>
                  <a:latin typeface="+mj-lt"/>
                </a:rPr>
                <a:t>Options</a:t>
              </a:r>
              <a:endParaRPr lang="en-US" sz="1400" dirty="0">
                <a:solidFill>
                  <a:schemeClr val="tx1">
                    <a:lumMod val="40000"/>
                    <a:lumOff val="60000"/>
                  </a:schemeClr>
                </a:solidFill>
                <a:latin typeface="+mj-lt"/>
              </a:endParaRPr>
            </a:p>
          </p:txBody>
        </p:sp>
      </p:grpSp>
      <p:grpSp>
        <p:nvGrpSpPr>
          <p:cNvPr id="128"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4</a:t>
              </a:r>
            </a:p>
            <a:p>
              <a:pPr algn="ctr">
                <a:lnSpc>
                  <a:spcPct val="80000"/>
                </a:lnSpc>
              </a:pPr>
              <a:r>
                <a:rPr lang="en-US" sz="1400" dirty="0" smtClean="0">
                  <a:solidFill>
                    <a:schemeClr val="tx1">
                      <a:lumMod val="40000"/>
                      <a:lumOff val="60000"/>
                    </a:schemeClr>
                  </a:solidFill>
                  <a:latin typeface="+mj-lt"/>
                </a:rPr>
                <a:t>Implementation</a:t>
              </a:r>
              <a:endParaRPr lang="en-US" sz="1400" dirty="0">
                <a:solidFill>
                  <a:schemeClr val="tx1">
                    <a:lumMod val="40000"/>
                    <a:lumOff val="60000"/>
                  </a:schemeClr>
                </a:solidFill>
                <a:latin typeface="+mj-lt"/>
              </a:endParaRPr>
            </a:p>
          </p:txBody>
        </p:sp>
      </p:grpSp>
      <p:grpSp>
        <p:nvGrpSpPr>
          <p:cNvPr id="122" name="Group 121"/>
          <p:cNvGrpSpPr/>
          <p:nvPr/>
        </p:nvGrpSpPr>
        <p:grpSpPr>
          <a:xfrm>
            <a:off x="4785520" y="4031103"/>
            <a:ext cx="2478751" cy="2013329"/>
            <a:chOff x="4784077" y="3777109"/>
            <a:chExt cx="2478751" cy="2013329"/>
          </a:xfrm>
        </p:grpSpPr>
        <p:pic>
          <p:nvPicPr>
            <p:cNvPr id="112" name="Picture 111" descr="step4.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1775" y="4543560"/>
              <a:ext cx="1390497" cy="1246878"/>
            </a:xfrm>
            <a:prstGeom prst="rect">
              <a:avLst/>
            </a:prstGeom>
          </p:spPr>
        </p:pic>
        <p:sp>
          <p:nvSpPr>
            <p:cNvPr id="120" name="Rectangle 119"/>
            <p:cNvSpPr/>
            <p:nvPr/>
          </p:nvSpPr>
          <p:spPr>
            <a:xfrm>
              <a:off x="4784077" y="3777109"/>
              <a:ext cx="2478751" cy="819712"/>
            </a:xfrm>
            <a:prstGeom prst="rect">
              <a:avLst/>
            </a:prstGeom>
          </p:spPr>
          <p:txBody>
            <a:bodyPr wrap="none">
              <a:spAutoFit/>
            </a:bodyPr>
            <a:lstStyle/>
            <a:p>
              <a:pPr algn="ctr">
                <a:lnSpc>
                  <a:spcPct val="80000"/>
                </a:lnSpc>
              </a:pPr>
              <a:r>
                <a:rPr lang="en-US" sz="3200" b="1" dirty="0" smtClean="0">
                  <a:latin typeface="+mj-lt"/>
                </a:rPr>
                <a:t>4</a:t>
              </a:r>
            </a:p>
            <a:p>
              <a:pPr algn="ctr">
                <a:lnSpc>
                  <a:spcPct val="80000"/>
                </a:lnSpc>
              </a:pPr>
              <a:r>
                <a:rPr lang="en-US" sz="2600" dirty="0" smtClean="0">
                  <a:latin typeface="+mj-lt"/>
                </a:rPr>
                <a:t>Implementation</a:t>
              </a:r>
              <a:endParaRPr lang="en-US" sz="2600" dirty="0">
                <a:latin typeface="+mj-lt"/>
              </a:endParaRPr>
            </a:p>
          </p:txBody>
        </p:sp>
      </p:grpSp>
      <p:pic>
        <p:nvPicPr>
          <p:cNvPr id="47"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195924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8"/>
                                        </p:tgtEl>
                                      </p:cBhvr>
                                    </p:animEffect>
                                    <p:set>
                                      <p:cBhvr>
                                        <p:cTn id="7" dur="1" fill="hold">
                                          <p:stCondLst>
                                            <p:cond delay="499"/>
                                          </p:stCondLst>
                                        </p:cTn>
                                        <p:tgtEl>
                                          <p:spTgt spid="128"/>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 calcmode="lin" valueType="num">
                                      <p:cBhvr additive="base">
                                        <p:cTn id="10" dur="1000"/>
                                        <p:tgtEl>
                                          <p:spTgt spid="122"/>
                                        </p:tgtEl>
                                        <p:attrNameLst>
                                          <p:attrName>ppt_y</p:attrName>
                                        </p:attrNameLst>
                                      </p:cBhvr>
                                      <p:tavLst>
                                        <p:tav tm="0">
                                          <p:val>
                                            <p:strVal val="#ppt_y+#ppt_h*1.125000"/>
                                          </p:val>
                                        </p:tav>
                                        <p:tav tm="100000">
                                          <p:val>
                                            <p:strVal val="#ppt_y"/>
                                          </p:val>
                                        </p:tav>
                                      </p:tavLst>
                                    </p:anim>
                                    <p:animEffect transition="in" filter="wipe(up)">
                                      <p:cBhvr>
                                        <p:cTn id="11"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2" y="0"/>
            <a:ext cx="8777508" cy="829733"/>
          </a:xfrm>
        </p:spPr>
        <p:txBody>
          <a:bodyPr anchor="ctr">
            <a:noAutofit/>
          </a:bodyPr>
          <a:lstStyle/>
          <a:p>
            <a:r>
              <a:rPr lang="en-US" dirty="0" smtClean="0"/>
              <a:t>Step 4: Implementation</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31</a:t>
            </a:fld>
            <a:endParaRPr lang="en-US" dirty="0"/>
          </a:p>
        </p:txBody>
      </p:sp>
      <p:sp>
        <p:nvSpPr>
          <p:cNvPr id="7" name="Rectangle 6"/>
          <p:cNvSpPr/>
          <p:nvPr/>
        </p:nvSpPr>
        <p:spPr>
          <a:xfrm>
            <a:off x="366491" y="1778132"/>
            <a:ext cx="8410619" cy="4356856"/>
          </a:xfrm>
          <a:prstGeom prst="rect">
            <a:avLst/>
          </a:prstGeom>
        </p:spPr>
        <p:txBody>
          <a:bodyPr wrap="square">
            <a:normAutofit fontScale="92500" lnSpcReduction="10000"/>
          </a:bodyPr>
          <a:lstStyle/>
          <a:p>
            <a:pPr>
              <a:spcBef>
                <a:spcPts val="0"/>
              </a:spcBef>
            </a:pPr>
            <a:r>
              <a:rPr lang="en-US" sz="1900" u="sng" dirty="0" smtClean="0"/>
              <a:t>Purpose:</a:t>
            </a:r>
            <a:r>
              <a:rPr lang="en-US" sz="1900" dirty="0" smtClean="0"/>
              <a:t> Complete </a:t>
            </a:r>
            <a:r>
              <a:rPr lang="en-US" sz="1900" dirty="0"/>
              <a:t>physical construction of </a:t>
            </a:r>
            <a:r>
              <a:rPr lang="en-US" sz="1900" dirty="0" smtClean="0"/>
              <a:t>project</a:t>
            </a:r>
            <a:endParaRPr lang="en-US" sz="1900" dirty="0"/>
          </a:p>
          <a:p>
            <a:pPr>
              <a:spcBef>
                <a:spcPts val="0"/>
              </a:spcBef>
              <a:spcAft>
                <a:spcPts val="1000"/>
              </a:spcAft>
            </a:pPr>
            <a:endParaRPr lang="en-US" sz="1900" dirty="0"/>
          </a:p>
          <a:p>
            <a:pPr>
              <a:spcBef>
                <a:spcPts val="0"/>
              </a:spcBef>
              <a:spcAft>
                <a:spcPts val="1000"/>
              </a:spcAft>
            </a:pPr>
            <a:r>
              <a:rPr lang="en-US" sz="1900" u="sng" dirty="0"/>
              <a:t>Tasks:</a:t>
            </a:r>
          </a:p>
          <a:p>
            <a:pPr marL="285750" indent="-285750">
              <a:spcBef>
                <a:spcPts val="0"/>
              </a:spcBef>
              <a:spcAft>
                <a:spcPts val="1000"/>
              </a:spcAft>
              <a:buFont typeface="Arial" pitchFamily="34" charset="0"/>
              <a:buChar char="•"/>
            </a:pPr>
            <a:r>
              <a:rPr lang="en-US" sz="1900" dirty="0"/>
              <a:t>Finalize project agreements </a:t>
            </a:r>
          </a:p>
          <a:p>
            <a:pPr marL="285750" indent="-285750">
              <a:spcBef>
                <a:spcPts val="0"/>
              </a:spcBef>
              <a:spcAft>
                <a:spcPts val="1000"/>
              </a:spcAft>
              <a:buFont typeface="Arial" pitchFamily="34" charset="0"/>
              <a:buChar char="•"/>
            </a:pPr>
            <a:r>
              <a:rPr lang="en-US" sz="1900" dirty="0"/>
              <a:t>Finalize vendor contracting process </a:t>
            </a:r>
          </a:p>
          <a:p>
            <a:pPr marL="285750" indent="-285750">
              <a:spcBef>
                <a:spcPts val="0"/>
              </a:spcBef>
              <a:spcAft>
                <a:spcPts val="1000"/>
              </a:spcAft>
              <a:buFont typeface="Arial" pitchFamily="34" charset="0"/>
              <a:buChar char="•"/>
            </a:pPr>
            <a:r>
              <a:rPr lang="en-US" sz="1900" dirty="0"/>
              <a:t>Finalize pre-construction tasks</a:t>
            </a:r>
          </a:p>
          <a:p>
            <a:pPr marL="285750" indent="-285750">
              <a:spcBef>
                <a:spcPts val="0"/>
              </a:spcBef>
              <a:spcAft>
                <a:spcPts val="1000"/>
              </a:spcAft>
              <a:buFont typeface="Arial" pitchFamily="34" charset="0"/>
              <a:buChar char="•"/>
            </a:pPr>
            <a:r>
              <a:rPr lang="en-US" sz="1900" dirty="0"/>
              <a:t>Complete construction and equipment installation</a:t>
            </a:r>
          </a:p>
          <a:p>
            <a:pPr marL="285750" indent="-285750">
              <a:spcBef>
                <a:spcPts val="0"/>
              </a:spcBef>
              <a:spcAft>
                <a:spcPts val="1000"/>
              </a:spcAft>
              <a:buFont typeface="Arial" pitchFamily="34" charset="0"/>
              <a:buChar char="•"/>
            </a:pPr>
            <a:r>
              <a:rPr lang="en-US" sz="1900" dirty="0"/>
              <a:t>Complete interconnection </a:t>
            </a:r>
          </a:p>
          <a:p>
            <a:pPr marL="285750" indent="-285750">
              <a:spcBef>
                <a:spcPts val="0"/>
              </a:spcBef>
              <a:buFont typeface="Arial" pitchFamily="34" charset="0"/>
              <a:buChar char="•"/>
            </a:pPr>
            <a:r>
              <a:rPr lang="en-US" sz="1900" dirty="0"/>
              <a:t>Commission project leading to commercial </a:t>
            </a:r>
            <a:r>
              <a:rPr lang="en-US" sz="1900" dirty="0" smtClean="0"/>
              <a:t>operations</a:t>
            </a:r>
          </a:p>
          <a:p>
            <a:pPr>
              <a:spcBef>
                <a:spcPts val="0"/>
              </a:spcBef>
              <a:spcAft>
                <a:spcPts val="1000"/>
              </a:spcAft>
            </a:pPr>
            <a:endParaRPr lang="en-US" sz="1900" dirty="0" smtClean="0"/>
          </a:p>
          <a:p>
            <a:pPr>
              <a:spcBef>
                <a:spcPts val="0"/>
              </a:spcBef>
              <a:spcAft>
                <a:spcPts val="1100"/>
              </a:spcAft>
            </a:pPr>
            <a:r>
              <a:rPr lang="en-US" sz="1900" u="sng" dirty="0" smtClean="0"/>
              <a:t>Output</a:t>
            </a:r>
            <a:r>
              <a:rPr lang="en-US" sz="1900" u="sng" dirty="0"/>
              <a:t>: </a:t>
            </a:r>
          </a:p>
          <a:p>
            <a:pPr marL="285750" indent="-285750">
              <a:spcAft>
                <a:spcPts val="1100"/>
              </a:spcAft>
              <a:buFont typeface="Arial" pitchFamily="34" charset="0"/>
              <a:buChar char="•"/>
            </a:pPr>
            <a:r>
              <a:rPr lang="en-US" sz="1900" dirty="0"/>
              <a:t>Completed </a:t>
            </a:r>
            <a:r>
              <a:rPr lang="en-US" sz="1900" dirty="0" smtClean="0"/>
              <a:t>project </a:t>
            </a:r>
            <a:r>
              <a:rPr lang="en-US" sz="1900" dirty="0"/>
              <a:t>(commercial operation</a:t>
            </a:r>
            <a:r>
              <a:rPr lang="en-US" sz="1900" dirty="0" smtClean="0"/>
              <a:t>)</a:t>
            </a:r>
            <a:endParaRPr lang="en-US" sz="1900" dirty="0"/>
          </a:p>
          <a:p>
            <a:pPr>
              <a:spcBef>
                <a:spcPts val="0"/>
              </a:spcBef>
              <a:spcAft>
                <a:spcPts val="1100"/>
              </a:spcAft>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32</a:t>
            </a:fld>
            <a:endParaRPr lang="en-US" dirty="0"/>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6"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1</a:t>
              </a:r>
            </a:p>
            <a:p>
              <a:pPr algn="ctr">
                <a:lnSpc>
                  <a:spcPct val="80000"/>
                </a:lnSpc>
              </a:pPr>
              <a:r>
                <a:rPr lang="en-US" sz="1400" dirty="0" smtClean="0">
                  <a:solidFill>
                    <a:schemeClr val="tx1">
                      <a:lumMod val="40000"/>
                      <a:lumOff val="60000"/>
                    </a:schemeClr>
                  </a:solidFill>
                  <a:latin typeface="+mj-lt"/>
                </a:rPr>
                <a:t>Potential</a:t>
              </a:r>
              <a:endParaRPr lang="en-US" sz="1400" dirty="0">
                <a:solidFill>
                  <a:schemeClr val="tx1">
                    <a:lumMod val="40000"/>
                    <a:lumOff val="60000"/>
                  </a:schemeClr>
                </a:solidFill>
                <a:latin typeface="+mj-lt"/>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7"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3</a:t>
              </a:r>
            </a:p>
            <a:p>
              <a:pPr algn="ctr">
                <a:lnSpc>
                  <a:spcPct val="80000"/>
                </a:lnSpc>
              </a:pPr>
              <a:r>
                <a:rPr lang="en-US" sz="1400" dirty="0" smtClean="0">
                  <a:solidFill>
                    <a:schemeClr val="tx1">
                      <a:lumMod val="40000"/>
                      <a:lumOff val="60000"/>
                    </a:schemeClr>
                  </a:solidFill>
                  <a:latin typeface="+mj-lt"/>
                </a:rPr>
                <a:t>Refinement</a:t>
              </a:r>
              <a:endParaRPr lang="en-US" sz="1400" dirty="0">
                <a:solidFill>
                  <a:schemeClr val="tx1">
                    <a:lumMod val="40000"/>
                    <a:lumOff val="60000"/>
                  </a:schemeClr>
                </a:solidFill>
                <a:latin typeface="+mj-lt"/>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129"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chemeClr val="tx1">
                    <a:lumMod val="40000"/>
                    <a:lumOff val="60000"/>
                  </a:schemeClr>
                </a:solidFill>
                <a:latin typeface="+mj-lt"/>
              </a:endParaRPr>
            </a:p>
            <a:p>
              <a:pPr algn="ctr">
                <a:lnSpc>
                  <a:spcPct val="90000"/>
                </a:lnSpc>
              </a:pPr>
              <a:r>
                <a:rPr lang="en-US" b="1" dirty="0" smtClean="0">
                  <a:solidFill>
                    <a:schemeClr val="tx1">
                      <a:lumMod val="40000"/>
                      <a:lumOff val="60000"/>
                    </a:schemeClr>
                  </a:solidFill>
                  <a:latin typeface="+mj-lt"/>
                </a:rPr>
                <a:t>5</a:t>
              </a:r>
              <a:r>
                <a:rPr lang="en-US" sz="1400" dirty="0" smtClean="0">
                  <a:solidFill>
                    <a:schemeClr val="tx1">
                      <a:lumMod val="40000"/>
                      <a:lumOff val="60000"/>
                    </a:schemeClr>
                  </a:solidFill>
                  <a:latin typeface="+mj-lt"/>
                </a:rPr>
                <a:t/>
              </a:r>
              <a:br>
                <a:rPr lang="en-US" sz="1400" dirty="0" smtClean="0">
                  <a:solidFill>
                    <a:schemeClr val="tx1">
                      <a:lumMod val="40000"/>
                      <a:lumOff val="60000"/>
                    </a:schemeClr>
                  </a:solidFill>
                  <a:latin typeface="+mj-lt"/>
                </a:rPr>
              </a:br>
              <a:r>
                <a:rPr lang="en-US" sz="1400" dirty="0" smtClean="0">
                  <a:solidFill>
                    <a:schemeClr val="tx1">
                      <a:lumMod val="40000"/>
                      <a:lumOff val="60000"/>
                    </a:schemeClr>
                  </a:solidFill>
                  <a:latin typeface="+mj-lt"/>
                </a:rPr>
                <a:t>Operations &amp; Maintenance</a:t>
              </a:r>
              <a:endParaRPr lang="en-US" sz="1400" dirty="0">
                <a:solidFill>
                  <a:schemeClr val="tx1">
                    <a:lumMod val="40000"/>
                    <a:lumOff val="60000"/>
                  </a:schemeClr>
                </a:solidFill>
                <a:latin typeface="+mj-lt"/>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126" name="Group 125"/>
          <p:cNvGrpSpPr/>
          <p:nvPr/>
        </p:nvGrpSpPr>
        <p:grpSpPr>
          <a:xfrm>
            <a:off x="2473085" y="4883214"/>
            <a:ext cx="772367" cy="872973"/>
            <a:chOff x="2473085" y="4629220"/>
            <a:chExt cx="772367"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473085" y="4629220"/>
              <a:ext cx="772367" cy="493468"/>
            </a:xfrm>
            <a:prstGeom prst="rect">
              <a:avLst/>
            </a:prstGeom>
          </p:spPr>
          <p:txBody>
            <a:bodyPr wrap="none">
              <a:spAutoFit/>
            </a:bodyPr>
            <a:lstStyle/>
            <a:p>
              <a:pPr algn="ctr">
                <a:lnSpc>
                  <a:spcPct val="80000"/>
                </a:lnSpc>
              </a:pPr>
              <a:r>
                <a:rPr lang="en-US" b="1" dirty="0">
                  <a:solidFill>
                    <a:schemeClr val="tx1">
                      <a:lumMod val="40000"/>
                      <a:lumOff val="60000"/>
                    </a:schemeClr>
                  </a:solidFill>
                  <a:latin typeface="+mj-lt"/>
                </a:rPr>
                <a:t>2</a:t>
              </a:r>
              <a:endParaRPr lang="en-US" b="1" dirty="0" smtClean="0">
                <a:solidFill>
                  <a:schemeClr val="tx1">
                    <a:lumMod val="40000"/>
                    <a:lumOff val="60000"/>
                  </a:schemeClr>
                </a:solidFill>
                <a:latin typeface="+mj-lt"/>
              </a:endParaRPr>
            </a:p>
            <a:p>
              <a:pPr algn="ctr">
                <a:lnSpc>
                  <a:spcPct val="80000"/>
                </a:lnSpc>
              </a:pPr>
              <a:r>
                <a:rPr lang="en-US" sz="1400" dirty="0" smtClean="0">
                  <a:solidFill>
                    <a:schemeClr val="tx1">
                      <a:lumMod val="40000"/>
                      <a:lumOff val="60000"/>
                    </a:schemeClr>
                  </a:solidFill>
                  <a:latin typeface="+mj-lt"/>
                </a:rPr>
                <a:t>Options</a:t>
              </a:r>
              <a:endParaRPr lang="en-US" sz="1400" dirty="0">
                <a:solidFill>
                  <a:schemeClr val="tx1">
                    <a:lumMod val="40000"/>
                    <a:lumOff val="60000"/>
                  </a:schemeClr>
                </a:solidFill>
                <a:latin typeface="+mj-lt"/>
              </a:endParaRPr>
            </a:p>
          </p:txBody>
        </p:sp>
      </p:grpSp>
      <p:grpSp>
        <p:nvGrpSpPr>
          <p:cNvPr id="128"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chemeClr val="tx1">
                      <a:lumMod val="40000"/>
                      <a:lumOff val="60000"/>
                    </a:schemeClr>
                  </a:solidFill>
                  <a:latin typeface="+mj-lt"/>
                </a:rPr>
                <a:t>4</a:t>
              </a:r>
            </a:p>
            <a:p>
              <a:pPr algn="ctr">
                <a:lnSpc>
                  <a:spcPct val="80000"/>
                </a:lnSpc>
              </a:pPr>
              <a:r>
                <a:rPr lang="en-US" sz="1400" dirty="0" smtClean="0">
                  <a:solidFill>
                    <a:schemeClr val="tx1">
                      <a:lumMod val="40000"/>
                      <a:lumOff val="60000"/>
                    </a:schemeClr>
                  </a:solidFill>
                  <a:latin typeface="+mj-lt"/>
                </a:rPr>
                <a:t>Implementation</a:t>
              </a:r>
              <a:endParaRPr lang="en-US" sz="1400" dirty="0">
                <a:solidFill>
                  <a:schemeClr val="tx1">
                    <a:lumMod val="40000"/>
                    <a:lumOff val="60000"/>
                  </a:schemeClr>
                </a:solidFill>
                <a:latin typeface="+mj-lt"/>
              </a:endParaRPr>
            </a:p>
          </p:txBody>
        </p:sp>
      </p:grpSp>
      <p:grpSp>
        <p:nvGrpSpPr>
          <p:cNvPr id="121" name="Group 120"/>
          <p:cNvGrpSpPr/>
          <p:nvPr/>
        </p:nvGrpSpPr>
        <p:grpSpPr>
          <a:xfrm>
            <a:off x="6428155" y="3241549"/>
            <a:ext cx="2337805" cy="2802891"/>
            <a:chOff x="6418386" y="2987555"/>
            <a:chExt cx="2337805" cy="2802891"/>
          </a:xfrm>
        </p:grpSpPr>
        <p:pic>
          <p:nvPicPr>
            <p:cNvPr id="113" name="Picture 112" descr="step5.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21453" y="4567417"/>
              <a:ext cx="1363900" cy="1223029"/>
            </a:xfrm>
            <a:prstGeom prst="rect">
              <a:avLst/>
            </a:prstGeom>
          </p:spPr>
        </p:pic>
        <p:sp>
          <p:nvSpPr>
            <p:cNvPr id="118" name="Rectangle 117"/>
            <p:cNvSpPr/>
            <p:nvPr/>
          </p:nvSpPr>
          <p:spPr>
            <a:xfrm>
              <a:off x="6418386" y="2987555"/>
              <a:ext cx="2337805" cy="1622495"/>
            </a:xfrm>
            <a:prstGeom prst="rect">
              <a:avLst/>
            </a:prstGeom>
          </p:spPr>
          <p:txBody>
            <a:bodyPr wrap="square">
              <a:spAutoFit/>
            </a:bodyPr>
            <a:lstStyle/>
            <a:p>
              <a:pPr algn="ctr">
                <a:lnSpc>
                  <a:spcPct val="90000"/>
                </a:lnSpc>
              </a:pPr>
              <a:endParaRPr lang="en-US" sz="2600" dirty="0" smtClean="0">
                <a:latin typeface="+mj-lt"/>
              </a:endParaRPr>
            </a:p>
            <a:p>
              <a:pPr algn="ctr">
                <a:lnSpc>
                  <a:spcPct val="90000"/>
                </a:lnSpc>
              </a:pPr>
              <a:r>
                <a:rPr lang="en-US" sz="3200" b="1" dirty="0" smtClean="0">
                  <a:latin typeface="+mj-lt"/>
                </a:rPr>
                <a:t>5</a:t>
              </a:r>
              <a:r>
                <a:rPr lang="en-US" sz="3200" dirty="0" smtClean="0">
                  <a:latin typeface="+mj-lt"/>
                </a:rPr>
                <a:t/>
              </a:r>
              <a:br>
                <a:rPr lang="en-US" sz="3200" dirty="0" smtClean="0">
                  <a:latin typeface="+mj-lt"/>
                </a:rPr>
              </a:br>
              <a:r>
                <a:rPr lang="en-US" sz="2600" dirty="0" smtClean="0">
                  <a:latin typeface="+mj-lt"/>
                </a:rPr>
                <a:t>Operations &amp; Maintenance</a:t>
              </a:r>
              <a:endParaRPr lang="en-US" sz="2600" dirty="0">
                <a:latin typeface="+mj-lt"/>
              </a:endParaRPr>
            </a:p>
          </p:txBody>
        </p:sp>
      </p:grpSp>
      <p:pic>
        <p:nvPicPr>
          <p:cNvPr id="46"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28652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9"/>
                                        </p:tgtEl>
                                      </p:cBhvr>
                                    </p:animEffect>
                                    <p:set>
                                      <p:cBhvr>
                                        <p:cTn id="7" dur="1" fill="hold">
                                          <p:stCondLst>
                                            <p:cond delay="499"/>
                                          </p:stCondLst>
                                        </p:cTn>
                                        <p:tgtEl>
                                          <p:spTgt spid="129"/>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 calcmode="lin" valueType="num">
                                      <p:cBhvr additive="base">
                                        <p:cTn id="10" dur="1000"/>
                                        <p:tgtEl>
                                          <p:spTgt spid="121"/>
                                        </p:tgtEl>
                                        <p:attrNameLst>
                                          <p:attrName>ppt_y</p:attrName>
                                        </p:attrNameLst>
                                      </p:cBhvr>
                                      <p:tavLst>
                                        <p:tav tm="0">
                                          <p:val>
                                            <p:strVal val="#ppt_y+#ppt_h*1.125000"/>
                                          </p:val>
                                        </p:tav>
                                        <p:tav tm="100000">
                                          <p:val>
                                            <p:strVal val="#ppt_y"/>
                                          </p:val>
                                        </p:tav>
                                      </p:tavLst>
                                    </p:anim>
                                    <p:animEffect transition="in" filter="wipe(up)">
                                      <p:cBhvr>
                                        <p:cTn id="11"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5: Operations and Maintenance</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33</a:t>
            </a:fld>
            <a:endParaRPr lang="en-US" dirty="0"/>
          </a:p>
        </p:txBody>
      </p:sp>
      <p:sp>
        <p:nvSpPr>
          <p:cNvPr id="6" name="Rectangle 5"/>
          <p:cNvSpPr/>
          <p:nvPr/>
        </p:nvSpPr>
        <p:spPr>
          <a:xfrm>
            <a:off x="494083" y="1906975"/>
            <a:ext cx="4572000" cy="3290644"/>
          </a:xfrm>
          <a:prstGeom prst="rect">
            <a:avLst/>
          </a:prstGeom>
        </p:spPr>
        <p:txBody>
          <a:bodyPr wrap="square">
            <a:spAutoFit/>
          </a:bodyPr>
          <a:lstStyle/>
          <a:p>
            <a:r>
              <a:rPr lang="en-US" u="sng" dirty="0"/>
              <a:t>Purpose:</a:t>
            </a:r>
            <a:r>
              <a:rPr lang="en-US" dirty="0"/>
              <a:t> Implement operations and maintenance  plan </a:t>
            </a:r>
            <a:r>
              <a:rPr lang="en-US" dirty="0" smtClean="0"/>
              <a:t>(O&amp;M) (contract </a:t>
            </a:r>
            <a:r>
              <a:rPr lang="en-US" dirty="0"/>
              <a:t>or self</a:t>
            </a:r>
            <a:r>
              <a:rPr lang="en-US" dirty="0" smtClean="0"/>
              <a:t>)</a:t>
            </a:r>
          </a:p>
          <a:p>
            <a:endParaRPr lang="en-US" dirty="0" smtClean="0"/>
          </a:p>
          <a:p>
            <a:pPr>
              <a:spcAft>
                <a:spcPts val="1100"/>
              </a:spcAft>
            </a:pPr>
            <a:r>
              <a:rPr lang="en-US" u="sng" dirty="0" smtClean="0"/>
              <a:t>O&amp;M Costs</a:t>
            </a:r>
            <a:r>
              <a:rPr lang="en-US" dirty="0" smtClean="0"/>
              <a:t>:</a:t>
            </a:r>
          </a:p>
          <a:p>
            <a:pPr marL="285750" indent="-285750">
              <a:spcBef>
                <a:spcPts val="0"/>
              </a:spcBef>
              <a:spcAft>
                <a:spcPts val="1100"/>
              </a:spcAft>
              <a:buFont typeface="Arial" pitchFamily="34" charset="0"/>
              <a:buChar char="•"/>
            </a:pPr>
            <a:r>
              <a:rPr lang="en-US" dirty="0" smtClean="0"/>
              <a:t>Equipment maintenance and upkeep</a:t>
            </a:r>
          </a:p>
          <a:p>
            <a:pPr marL="285750" indent="-285750">
              <a:spcBef>
                <a:spcPts val="0"/>
              </a:spcBef>
              <a:spcAft>
                <a:spcPts val="1100"/>
              </a:spcAft>
              <a:buFont typeface="Arial" pitchFamily="34" charset="0"/>
              <a:buChar char="•"/>
            </a:pPr>
            <a:r>
              <a:rPr lang="en-US" dirty="0" smtClean="0"/>
              <a:t>Inverter replacement</a:t>
            </a:r>
          </a:p>
          <a:p>
            <a:pPr marL="285750" indent="-285750">
              <a:spcBef>
                <a:spcPts val="0"/>
              </a:spcBef>
              <a:spcAft>
                <a:spcPts val="1100"/>
              </a:spcAft>
              <a:buFont typeface="Arial" pitchFamily="34" charset="0"/>
              <a:buChar char="•"/>
            </a:pPr>
            <a:r>
              <a:rPr lang="en-US" dirty="0" smtClean="0"/>
              <a:t>Insurance</a:t>
            </a:r>
          </a:p>
          <a:p>
            <a:pPr marL="285750" indent="-285750">
              <a:spcBef>
                <a:spcPts val="0"/>
              </a:spcBef>
              <a:spcAft>
                <a:spcPts val="1100"/>
              </a:spcAft>
              <a:buFont typeface="Arial" pitchFamily="34" charset="0"/>
              <a:buChar char="•"/>
            </a:pPr>
            <a:r>
              <a:rPr lang="en-US" dirty="0" smtClean="0"/>
              <a:t>Labor and staffing</a:t>
            </a:r>
          </a:p>
          <a:p>
            <a:pPr marL="285750" indent="-285750">
              <a:spcBef>
                <a:spcPts val="0"/>
              </a:spcBef>
              <a:buFont typeface="Arial" pitchFamily="34" charset="0"/>
              <a:buChar char="•"/>
            </a:pPr>
            <a:r>
              <a:rPr lang="en-US" dirty="0" smtClean="0"/>
              <a:t>Extended warranty agreements.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9305" y="1894469"/>
            <a:ext cx="3048000" cy="4064000"/>
          </a:xfrm>
          <a:prstGeom prst="rect">
            <a:avLst/>
          </a:prstGeom>
        </p:spPr>
      </p:pic>
      <p:sp>
        <p:nvSpPr>
          <p:cNvPr id="8" name="Rectangle 7"/>
          <p:cNvSpPr/>
          <p:nvPr/>
        </p:nvSpPr>
        <p:spPr>
          <a:xfrm>
            <a:off x="7325833" y="5958469"/>
            <a:ext cx="1411471" cy="246221"/>
          </a:xfrm>
          <a:prstGeom prst="rect">
            <a:avLst/>
          </a:prstGeom>
        </p:spPr>
        <p:txBody>
          <a:bodyPr wrap="square">
            <a:spAutoFit/>
          </a:bodyPr>
          <a:lstStyle/>
          <a:p>
            <a:r>
              <a:rPr lang="en-US" sz="1000" dirty="0" smtClean="0">
                <a:solidFill>
                  <a:srgbClr val="5D5F5F"/>
                </a:solidFill>
              </a:rPr>
              <a:t>Photo by NREL 14952</a:t>
            </a:r>
            <a:endParaRPr lang="en-US" sz="1000" dirty="0">
              <a:solidFill>
                <a:srgbClr val="5D5F5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Quite Done! </a:t>
            </a:r>
            <a:endParaRPr lang="en-US" dirty="0"/>
          </a:p>
        </p:txBody>
      </p:sp>
      <p:sp>
        <p:nvSpPr>
          <p:cNvPr id="3" name="Content Placeholder 2"/>
          <p:cNvSpPr>
            <a:spLocks noGrp="1"/>
          </p:cNvSpPr>
          <p:nvPr>
            <p:ph sz="half" idx="1"/>
          </p:nvPr>
        </p:nvSpPr>
        <p:spPr>
          <a:xfrm>
            <a:off x="365760" y="1163321"/>
            <a:ext cx="4038600" cy="4642056"/>
          </a:xfrm>
        </p:spPr>
        <p:txBody>
          <a:bodyPr/>
          <a:lstStyle/>
          <a:p>
            <a:pPr>
              <a:spcBef>
                <a:spcPts val="0"/>
              </a:spcBef>
              <a:spcAft>
                <a:spcPts val="1800"/>
              </a:spcAft>
            </a:pPr>
            <a:r>
              <a:rPr lang="en-US" dirty="0" smtClean="0"/>
              <a:t>Check back in with planning document – update as necessary</a:t>
            </a:r>
          </a:p>
          <a:p>
            <a:pPr>
              <a:spcBef>
                <a:spcPts val="0"/>
              </a:spcBef>
              <a:spcAft>
                <a:spcPts val="1800"/>
              </a:spcAft>
            </a:pPr>
            <a:r>
              <a:rPr lang="en-US" dirty="0" smtClean="0"/>
              <a:t>Identify next potential project from plan </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3142" y="1227967"/>
            <a:ext cx="4518837" cy="3874228"/>
          </a:xfrm>
          <a:prstGeom prst="rect">
            <a:avLst/>
          </a:prstGeom>
        </p:spPr>
      </p:pic>
      <p:sp>
        <p:nvSpPr>
          <p:cNvPr id="6" name="Slide Number Placeholder 5"/>
          <p:cNvSpPr>
            <a:spLocks noGrp="1"/>
          </p:cNvSpPr>
          <p:nvPr>
            <p:ph type="sldNum" sz="quarter" idx="4"/>
          </p:nvPr>
        </p:nvSpPr>
        <p:spPr/>
        <p:txBody>
          <a:bodyPr/>
          <a:lstStyle/>
          <a:p>
            <a:pPr algn="ctr"/>
            <a:fld id="{C0DE57D6-8AFC-2140-9EBE-012C368973AC}" type="slidenum">
              <a:rPr lang="en-US" smtClean="0"/>
              <a:pPr algn="ctr"/>
              <a:t>34</a:t>
            </a:fld>
            <a:endParaRPr lang="en-US" dirty="0"/>
          </a:p>
        </p:txBody>
      </p:sp>
    </p:spTree>
    <p:extLst>
      <p:ext uri="{BB962C8B-B14F-4D97-AF65-F5344CB8AC3E}">
        <p14:creationId xmlns:p14="http://schemas.microsoft.com/office/powerpoint/2010/main" val="3443554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82425" y="2294576"/>
            <a:ext cx="8782624" cy="3901219"/>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760" y="126088"/>
            <a:ext cx="7902952" cy="987552"/>
          </a:xfrm>
        </p:spPr>
        <p:txBody>
          <a:bodyPr>
            <a:normAutofit/>
          </a:bodyPr>
          <a:lstStyle/>
          <a:p>
            <a:r>
              <a:rPr lang="en-US" dirty="0" smtClean="0"/>
              <a:t>Summary of Actions by Step </a:t>
            </a:r>
            <a:endParaRPr lang="en-US" dirty="0"/>
          </a:p>
        </p:txBody>
      </p:sp>
      <p:grpSp>
        <p:nvGrpSpPr>
          <p:cNvPr id="20" name="Group 19"/>
          <p:cNvGrpSpPr/>
          <p:nvPr/>
        </p:nvGrpSpPr>
        <p:grpSpPr>
          <a:xfrm>
            <a:off x="567507" y="427888"/>
            <a:ext cx="7766231" cy="1928391"/>
            <a:chOff x="710480" y="4167135"/>
            <a:chExt cx="7766231" cy="1928391"/>
          </a:xfrm>
        </p:grpSpPr>
        <p:sp>
          <p:nvSpPr>
            <p:cNvPr id="21" name="Rectangle 20"/>
            <p:cNvSpPr/>
            <p:nvPr/>
          </p:nvSpPr>
          <p:spPr>
            <a:xfrm>
              <a:off x="710480"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2294206"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3877932"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5461658" y="5097710"/>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7045384" y="5092913"/>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985226" y="4563092"/>
              <a:ext cx="873181" cy="493468"/>
            </a:xfrm>
            <a:prstGeom prst="rect">
              <a:avLst/>
            </a:prstGeom>
          </p:spPr>
          <p:txBody>
            <a:bodyPr wrap="none">
              <a:spAutoFit/>
            </a:bodyPr>
            <a:lstStyle/>
            <a:p>
              <a:pPr algn="ctr">
                <a:lnSpc>
                  <a:spcPct val="80000"/>
                </a:lnSpc>
              </a:pPr>
              <a:r>
                <a:rPr lang="en-US" b="1" dirty="0" smtClean="0">
                  <a:solidFill>
                    <a:schemeClr val="tx1">
                      <a:lumMod val="75000"/>
                    </a:schemeClr>
                  </a:solidFill>
                  <a:latin typeface="+mj-lt"/>
                </a:rPr>
                <a:t>1</a:t>
              </a:r>
            </a:p>
            <a:p>
              <a:pPr algn="ctr">
                <a:lnSpc>
                  <a:spcPct val="80000"/>
                </a:lnSpc>
              </a:pPr>
              <a:r>
                <a:rPr lang="en-US" sz="1400" dirty="0" smtClean="0">
                  <a:solidFill>
                    <a:schemeClr val="tx1">
                      <a:lumMod val="75000"/>
                    </a:schemeClr>
                  </a:solidFill>
                  <a:latin typeface="+mj-lt"/>
                </a:rPr>
                <a:t>Potential</a:t>
              </a:r>
              <a:endParaRPr lang="en-US" sz="1400" dirty="0">
                <a:solidFill>
                  <a:schemeClr val="tx1">
                    <a:lumMod val="75000"/>
                  </a:schemeClr>
                </a:solidFill>
                <a:latin typeface="+mj-lt"/>
              </a:endParaRPr>
            </a:p>
          </p:txBody>
        </p:sp>
        <p:sp>
          <p:nvSpPr>
            <p:cNvPr id="27" name="Rectangle 26"/>
            <p:cNvSpPr/>
            <p:nvPr/>
          </p:nvSpPr>
          <p:spPr>
            <a:xfrm>
              <a:off x="4047966" y="4550645"/>
              <a:ext cx="1088396" cy="493468"/>
            </a:xfrm>
            <a:prstGeom prst="rect">
              <a:avLst/>
            </a:prstGeom>
          </p:spPr>
          <p:txBody>
            <a:bodyPr wrap="none">
              <a:spAutoFit/>
            </a:bodyPr>
            <a:lstStyle/>
            <a:p>
              <a:pPr algn="ctr">
                <a:lnSpc>
                  <a:spcPct val="80000"/>
                </a:lnSpc>
              </a:pPr>
              <a:r>
                <a:rPr lang="en-US" b="1" dirty="0" smtClean="0">
                  <a:latin typeface="+mj-lt"/>
                </a:rPr>
                <a:t>3</a:t>
              </a:r>
            </a:p>
            <a:p>
              <a:pPr algn="ctr">
                <a:lnSpc>
                  <a:spcPct val="80000"/>
                </a:lnSpc>
              </a:pPr>
              <a:r>
                <a:rPr lang="en-US" sz="1400" dirty="0" smtClean="0">
                  <a:latin typeface="+mj-lt"/>
                </a:rPr>
                <a:t>Refinement</a:t>
              </a:r>
              <a:endParaRPr lang="en-US" sz="1400" dirty="0">
                <a:latin typeface="+mj-lt"/>
              </a:endParaRPr>
            </a:p>
          </p:txBody>
        </p:sp>
        <p:sp>
          <p:nvSpPr>
            <p:cNvPr id="28" name="Rectangle 27"/>
            <p:cNvSpPr/>
            <p:nvPr/>
          </p:nvSpPr>
          <p:spPr>
            <a:xfrm>
              <a:off x="7045385" y="4167135"/>
              <a:ext cx="1431326" cy="926920"/>
            </a:xfrm>
            <a:prstGeom prst="rect">
              <a:avLst/>
            </a:prstGeom>
          </p:spPr>
          <p:txBody>
            <a:bodyPr wrap="square">
              <a:spAutoFit/>
            </a:bodyPr>
            <a:lstStyle/>
            <a:p>
              <a:pPr algn="ctr">
                <a:lnSpc>
                  <a:spcPct val="90000"/>
                </a:lnSpc>
              </a:pPr>
              <a:endParaRPr lang="en-US" sz="1400" dirty="0" smtClean="0">
                <a:latin typeface="+mj-lt"/>
              </a:endParaRPr>
            </a:p>
            <a:p>
              <a:pPr algn="ctr">
                <a:lnSpc>
                  <a:spcPct val="90000"/>
                </a:lnSpc>
              </a:pPr>
              <a:r>
                <a:rPr lang="en-US" b="1" dirty="0" smtClean="0">
                  <a:latin typeface="+mj-lt"/>
                </a:rPr>
                <a:t>5</a:t>
              </a:r>
              <a:r>
                <a:rPr lang="en-US" sz="1400" dirty="0" smtClean="0">
                  <a:latin typeface="+mj-lt"/>
                </a:rPr>
                <a:t/>
              </a:r>
              <a:br>
                <a:rPr lang="en-US" sz="1400" dirty="0" smtClean="0">
                  <a:latin typeface="+mj-lt"/>
                </a:rPr>
              </a:br>
              <a:r>
                <a:rPr lang="en-US" sz="1400" dirty="0" smtClean="0">
                  <a:latin typeface="+mj-lt"/>
                </a:rPr>
                <a:t>Operations &amp; Maintenance</a:t>
              </a:r>
              <a:endParaRPr lang="en-US" sz="1400" dirty="0">
                <a:latin typeface="+mj-lt"/>
              </a:endParaRPr>
            </a:p>
          </p:txBody>
        </p:sp>
        <p:pic>
          <p:nvPicPr>
            <p:cNvPr id="29" name="Picture 28"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2261" y="5033865"/>
              <a:ext cx="420398" cy="376977"/>
            </a:xfrm>
            <a:prstGeom prst="rect">
              <a:avLst/>
            </a:prstGeom>
          </p:spPr>
        </p:pic>
        <p:sp>
          <p:nvSpPr>
            <p:cNvPr id="30" name="Oval 29"/>
            <p:cNvSpPr/>
            <p:nvPr/>
          </p:nvSpPr>
          <p:spPr>
            <a:xfrm>
              <a:off x="2116406" y="5124571"/>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3704490" y="5123294"/>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5293864" y="5122371"/>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6868791" y="5126194"/>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9" name="Picture 38" descr="step2.png"/>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2771408" y="5033865"/>
              <a:ext cx="420399" cy="376977"/>
            </a:xfrm>
            <a:prstGeom prst="rect">
              <a:avLst/>
            </a:prstGeom>
          </p:spPr>
        </p:pic>
        <p:pic>
          <p:nvPicPr>
            <p:cNvPr id="40" name="Picture 39" descr="step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0633" y="5033865"/>
              <a:ext cx="420399" cy="376977"/>
            </a:xfrm>
            <a:prstGeom prst="rect">
              <a:avLst/>
            </a:prstGeom>
          </p:spPr>
        </p:pic>
        <p:pic>
          <p:nvPicPr>
            <p:cNvPr id="41" name="Picture 40" descr="step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33129" y="5033864"/>
              <a:ext cx="420398" cy="376977"/>
            </a:xfrm>
            <a:prstGeom prst="rect">
              <a:avLst/>
            </a:prstGeom>
          </p:spPr>
        </p:pic>
        <p:pic>
          <p:nvPicPr>
            <p:cNvPr id="42" name="Picture 41" descr="step5.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7967" y="5058798"/>
              <a:ext cx="392592" cy="352043"/>
            </a:xfrm>
            <a:prstGeom prst="rect">
              <a:avLst/>
            </a:prstGeom>
          </p:spPr>
        </p:pic>
        <p:sp>
          <p:nvSpPr>
            <p:cNvPr id="43" name="Title 8"/>
            <p:cNvSpPr txBox="1">
              <a:spLocks/>
            </p:cNvSpPr>
            <p:nvPr/>
          </p:nvSpPr>
          <p:spPr>
            <a:xfrm>
              <a:off x="710480" y="5399870"/>
              <a:ext cx="1405925" cy="633953"/>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lnSpc>
                  <a:spcPct val="90000"/>
                </a:lnSpc>
              </a:pPr>
              <a:r>
                <a:rPr lang="en-US" sz="1200" dirty="0" smtClean="0">
                  <a:solidFill>
                    <a:schemeClr val="tx1">
                      <a:lumMod val="60000"/>
                      <a:lumOff val="40000"/>
                    </a:schemeClr>
                  </a:solidFill>
                  <a:latin typeface="+mn-lt"/>
                </a:rPr>
                <a:t>Data Collection and Opportunity Assessment</a:t>
              </a:r>
              <a:endParaRPr lang="en-US" sz="1200" dirty="0">
                <a:solidFill>
                  <a:schemeClr val="tx1">
                    <a:lumMod val="60000"/>
                    <a:lumOff val="40000"/>
                  </a:schemeClr>
                </a:solidFill>
                <a:latin typeface="+mn-lt"/>
              </a:endParaRPr>
            </a:p>
          </p:txBody>
        </p:sp>
        <p:sp>
          <p:nvSpPr>
            <p:cNvPr id="44" name="Title 8"/>
            <p:cNvSpPr txBox="1">
              <a:spLocks/>
            </p:cNvSpPr>
            <p:nvPr/>
          </p:nvSpPr>
          <p:spPr>
            <a:xfrm>
              <a:off x="2409949" y="5410842"/>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chemeClr val="tx1">
                      <a:lumMod val="60000"/>
                      <a:lumOff val="40000"/>
                    </a:schemeClr>
                  </a:solidFill>
                  <a:latin typeface="+mn-lt"/>
                </a:rPr>
                <a:t>Options and Strategies</a:t>
              </a:r>
              <a:endParaRPr lang="en-US" sz="1200" dirty="0">
                <a:solidFill>
                  <a:schemeClr val="tx1">
                    <a:lumMod val="60000"/>
                    <a:lumOff val="40000"/>
                  </a:schemeClr>
                </a:solidFill>
                <a:latin typeface="+mn-lt"/>
              </a:endParaRPr>
            </a:p>
          </p:txBody>
        </p:sp>
        <p:sp>
          <p:nvSpPr>
            <p:cNvPr id="45" name="Title 8"/>
            <p:cNvSpPr txBox="1">
              <a:spLocks/>
            </p:cNvSpPr>
            <p:nvPr/>
          </p:nvSpPr>
          <p:spPr>
            <a:xfrm>
              <a:off x="4021480" y="5399870"/>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chemeClr val="tx1">
                      <a:lumMod val="60000"/>
                      <a:lumOff val="40000"/>
                    </a:schemeClr>
                  </a:solidFill>
                  <a:latin typeface="+mn-lt"/>
                </a:rPr>
                <a:t>Planning and Development</a:t>
              </a:r>
              <a:endParaRPr lang="en-US" sz="1200" dirty="0">
                <a:solidFill>
                  <a:schemeClr val="tx1">
                    <a:lumMod val="60000"/>
                    <a:lumOff val="40000"/>
                  </a:schemeClr>
                </a:solidFill>
                <a:latin typeface="+mn-lt"/>
              </a:endParaRPr>
            </a:p>
          </p:txBody>
        </p:sp>
        <p:sp>
          <p:nvSpPr>
            <p:cNvPr id="46" name="Title 8"/>
            <p:cNvSpPr txBox="1">
              <a:spLocks/>
            </p:cNvSpPr>
            <p:nvPr/>
          </p:nvSpPr>
          <p:spPr>
            <a:xfrm>
              <a:off x="5574728" y="5439489"/>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r>
                <a:rPr lang="en-US" sz="1200" dirty="0" smtClean="0">
                  <a:solidFill>
                    <a:schemeClr val="tx1">
                      <a:lumMod val="60000"/>
                      <a:lumOff val="40000"/>
                    </a:schemeClr>
                  </a:solidFill>
                  <a:latin typeface="+mn-lt"/>
                </a:rPr>
                <a:t>Financing and Construction</a:t>
              </a:r>
              <a:endParaRPr lang="en-US" sz="1200" dirty="0">
                <a:solidFill>
                  <a:schemeClr val="tx1">
                    <a:lumMod val="60000"/>
                    <a:lumOff val="40000"/>
                  </a:schemeClr>
                </a:solidFill>
                <a:latin typeface="+mn-lt"/>
              </a:endParaRPr>
            </a:p>
          </p:txBody>
        </p:sp>
        <p:sp>
          <p:nvSpPr>
            <p:cNvPr id="47" name="Title 8"/>
            <p:cNvSpPr txBox="1">
              <a:spLocks/>
            </p:cNvSpPr>
            <p:nvPr/>
          </p:nvSpPr>
          <p:spPr>
            <a:xfrm>
              <a:off x="7189552" y="5461573"/>
              <a:ext cx="1144187" cy="6339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pPr algn="ctr"/>
              <a:endParaRPr lang="en-US" sz="1200" dirty="0">
                <a:solidFill>
                  <a:schemeClr val="tx1">
                    <a:lumMod val="60000"/>
                    <a:lumOff val="40000"/>
                  </a:schemeClr>
                </a:solidFill>
                <a:latin typeface="+mn-lt"/>
              </a:endParaRPr>
            </a:p>
          </p:txBody>
        </p:sp>
        <p:sp>
          <p:nvSpPr>
            <p:cNvPr id="48" name="Rectangle 47"/>
            <p:cNvSpPr/>
            <p:nvPr/>
          </p:nvSpPr>
          <p:spPr>
            <a:xfrm>
              <a:off x="2616058" y="4537869"/>
              <a:ext cx="772367" cy="493468"/>
            </a:xfrm>
            <a:prstGeom prst="rect">
              <a:avLst/>
            </a:prstGeom>
          </p:spPr>
          <p:txBody>
            <a:bodyPr wrap="none">
              <a:spAutoFit/>
            </a:bodyPr>
            <a:lstStyle/>
            <a:p>
              <a:pPr algn="ctr">
                <a:lnSpc>
                  <a:spcPct val="80000"/>
                </a:lnSpc>
              </a:pPr>
              <a:r>
                <a:rPr lang="en-US" b="1" dirty="0">
                  <a:latin typeface="+mj-lt"/>
                </a:rPr>
                <a:t>2</a:t>
              </a:r>
              <a:endParaRPr lang="en-US" b="1" dirty="0" smtClean="0">
                <a:latin typeface="+mj-lt"/>
              </a:endParaRPr>
            </a:p>
            <a:p>
              <a:pPr algn="ctr">
                <a:lnSpc>
                  <a:spcPct val="80000"/>
                </a:lnSpc>
              </a:pPr>
              <a:r>
                <a:rPr lang="en-US" sz="1400" dirty="0" smtClean="0">
                  <a:latin typeface="+mj-lt"/>
                </a:rPr>
                <a:t>Options</a:t>
              </a:r>
              <a:endParaRPr lang="en-US" sz="1400" dirty="0">
                <a:latin typeface="+mj-lt"/>
              </a:endParaRPr>
            </a:p>
          </p:txBody>
        </p:sp>
        <p:sp>
          <p:nvSpPr>
            <p:cNvPr id="49" name="Rectangle 48"/>
            <p:cNvSpPr/>
            <p:nvPr/>
          </p:nvSpPr>
          <p:spPr>
            <a:xfrm>
              <a:off x="5464748" y="4537869"/>
              <a:ext cx="1419943" cy="493468"/>
            </a:xfrm>
            <a:prstGeom prst="rect">
              <a:avLst/>
            </a:prstGeom>
          </p:spPr>
          <p:txBody>
            <a:bodyPr wrap="none">
              <a:spAutoFit/>
            </a:bodyPr>
            <a:lstStyle/>
            <a:p>
              <a:pPr algn="ctr">
                <a:lnSpc>
                  <a:spcPct val="80000"/>
                </a:lnSpc>
              </a:pPr>
              <a:r>
                <a:rPr lang="en-US" b="1" dirty="0" smtClean="0">
                  <a:latin typeface="+mj-lt"/>
                </a:rPr>
                <a:t>4</a:t>
              </a:r>
            </a:p>
            <a:p>
              <a:pPr algn="ctr">
                <a:lnSpc>
                  <a:spcPct val="80000"/>
                </a:lnSpc>
              </a:pPr>
              <a:r>
                <a:rPr lang="en-US" sz="1400" dirty="0" smtClean="0">
                  <a:latin typeface="+mj-lt"/>
                </a:rPr>
                <a:t>Implementation</a:t>
              </a:r>
              <a:endParaRPr lang="en-US" sz="1400" dirty="0">
                <a:latin typeface="+mj-lt"/>
              </a:endParaRPr>
            </a:p>
          </p:txBody>
        </p:sp>
      </p:grpSp>
      <p:sp>
        <p:nvSpPr>
          <p:cNvPr id="16" name="TextBox 15"/>
          <p:cNvSpPr txBox="1"/>
          <p:nvPr/>
        </p:nvSpPr>
        <p:spPr>
          <a:xfrm>
            <a:off x="798282" y="2390218"/>
            <a:ext cx="7598026" cy="3822511"/>
          </a:xfrm>
          <a:prstGeom prst="rect">
            <a:avLst/>
          </a:prstGeom>
          <a:noFill/>
        </p:spPr>
        <p:txBody>
          <a:bodyPr wrap="square" rtlCol="0">
            <a:noAutofit/>
          </a:bodyPr>
          <a:lstStyle/>
          <a:p>
            <a:pPr marL="758952" indent="-777240"/>
            <a:r>
              <a:rPr lang="en-US" dirty="0" smtClean="0">
                <a:solidFill>
                  <a:schemeClr val="accent1"/>
                </a:solidFill>
                <a:latin typeface="+mj-lt"/>
              </a:rPr>
              <a:t>Step 1: </a:t>
            </a:r>
            <a:r>
              <a:rPr lang="en-US" dirty="0" smtClean="0"/>
              <a:t>Gather all relevant data in order to make first pass at potential</a:t>
            </a:r>
            <a:br>
              <a:rPr lang="en-US" dirty="0" smtClean="0"/>
            </a:br>
            <a:r>
              <a:rPr lang="en-US" dirty="0" smtClean="0"/>
              <a:t>project; understand tribal role options</a:t>
            </a:r>
          </a:p>
          <a:p>
            <a:pPr marL="758952" indent="-777240"/>
            <a:endParaRPr lang="en-US" dirty="0" smtClean="0"/>
          </a:p>
          <a:p>
            <a:pPr marL="758952" indent="-777240"/>
            <a:r>
              <a:rPr lang="en-US" dirty="0" smtClean="0">
                <a:solidFill>
                  <a:schemeClr val="accent1"/>
                </a:solidFill>
                <a:latin typeface="+mj-lt"/>
              </a:rPr>
              <a:t>Step 2: </a:t>
            </a:r>
            <a:r>
              <a:rPr lang="en-US" dirty="0" smtClean="0"/>
              <a:t>Estimate value to Tribe; begin to identify offtakers, partners, vendors</a:t>
            </a:r>
          </a:p>
          <a:p>
            <a:pPr marL="758952" indent="-777240"/>
            <a:endParaRPr lang="en-US" dirty="0" smtClean="0"/>
          </a:p>
          <a:p>
            <a:pPr marL="758952" indent="-777240"/>
            <a:r>
              <a:rPr lang="en-US" dirty="0" smtClean="0">
                <a:solidFill>
                  <a:schemeClr val="accent1"/>
                </a:solidFill>
                <a:latin typeface="+mj-lt"/>
              </a:rPr>
              <a:t>Step 3: </a:t>
            </a:r>
            <a:r>
              <a:rPr lang="en-US" dirty="0" smtClean="0"/>
              <a:t>Finalize economic assumptions and roles, interconnection and offtake agreements, partnerships, ownership structure</a:t>
            </a:r>
          </a:p>
          <a:p>
            <a:pPr marL="758952" indent="-777240"/>
            <a:endParaRPr lang="en-US" dirty="0" smtClean="0"/>
          </a:p>
          <a:p>
            <a:pPr marL="758952" indent="-777240"/>
            <a:r>
              <a:rPr lang="en-US" dirty="0" smtClean="0">
                <a:solidFill>
                  <a:schemeClr val="accent1"/>
                </a:solidFill>
                <a:latin typeface="+mj-lt"/>
              </a:rPr>
              <a:t>Step 4: </a:t>
            </a:r>
            <a:r>
              <a:rPr lang="en-US" dirty="0" smtClean="0"/>
              <a:t>Financial close and construction, vendor contracting completion, project commercially delivered</a:t>
            </a:r>
          </a:p>
          <a:p>
            <a:pPr marL="758952" indent="-777240"/>
            <a:r>
              <a:rPr lang="en-US" dirty="0" smtClean="0"/>
              <a:t> </a:t>
            </a:r>
          </a:p>
          <a:p>
            <a:pPr marL="758952" indent="-777240"/>
            <a:r>
              <a:rPr lang="en-US" dirty="0" smtClean="0">
                <a:solidFill>
                  <a:schemeClr val="accent1"/>
                </a:solidFill>
                <a:latin typeface="+mj-lt"/>
              </a:rPr>
              <a:t>Step 5: </a:t>
            </a:r>
            <a:r>
              <a:rPr lang="en-US" dirty="0" smtClean="0"/>
              <a:t>Maintenance </a:t>
            </a:r>
            <a:r>
              <a:rPr lang="en-US" dirty="0"/>
              <a:t>p</a:t>
            </a:r>
            <a:r>
              <a:rPr lang="en-US" dirty="0" smtClean="0"/>
              <a:t>lan implementation</a:t>
            </a:r>
          </a:p>
          <a:p>
            <a:pPr marL="758952" indent="-777240" algn="ctr">
              <a:spcBef>
                <a:spcPts val="600"/>
              </a:spcBef>
            </a:pPr>
            <a:r>
              <a:rPr lang="en-US" dirty="0" smtClean="0">
                <a:solidFill>
                  <a:schemeClr val="accent1"/>
                </a:solidFill>
              </a:rPr>
              <a:t>Celebrate!</a:t>
            </a:r>
            <a:endParaRPr lang="en-US" dirty="0">
              <a:solidFill>
                <a:schemeClr val="accent1"/>
              </a:solidFill>
            </a:endParaRPr>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pPr algn="ctr"/>
              <a:t>35</a:t>
            </a:fld>
            <a:endParaRPr lang="en-US" dirty="0"/>
          </a:p>
        </p:txBody>
      </p:sp>
    </p:spTree>
    <p:extLst>
      <p:ext uri="{BB962C8B-B14F-4D97-AF65-F5344CB8AC3E}">
        <p14:creationId xmlns:p14="http://schemas.microsoft.com/office/powerpoint/2010/main" val="705580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927917"/>
            <a:ext cx="7772400" cy="1362075"/>
          </a:xfrm>
        </p:spPr>
        <p:txBody>
          <a:bodyPr/>
          <a:lstStyle/>
          <a:p>
            <a:r>
              <a:rPr lang="en-US" dirty="0" smtClean="0"/>
              <a:t>Thank you</a:t>
            </a:r>
            <a:endParaRPr lang="en-US" dirty="0"/>
          </a:p>
        </p:txBody>
      </p:sp>
      <p:sp>
        <p:nvSpPr>
          <p:cNvPr id="5" name="Text Placeholder 4"/>
          <p:cNvSpPr>
            <a:spLocks noGrp="1"/>
          </p:cNvSpPr>
          <p:nvPr>
            <p:ph type="body" idx="1"/>
          </p:nvPr>
        </p:nvSpPr>
        <p:spPr>
          <a:xfrm>
            <a:off x="722313" y="3428093"/>
            <a:ext cx="7772400" cy="1500187"/>
          </a:xfrm>
        </p:spPr>
        <p:txBody>
          <a:bodyPr>
            <a:normAutofit/>
          </a:bodyPr>
          <a:lstStyle/>
          <a:p>
            <a:r>
              <a:rPr lang="en-US" dirty="0" smtClean="0">
                <a:solidFill>
                  <a:schemeClr val="bg1">
                    <a:lumMod val="50000"/>
                  </a:schemeClr>
                </a:solidFill>
              </a:rPr>
              <a:t>Questions/Comments: </a:t>
            </a:r>
            <a:r>
              <a:rPr lang="en-US" dirty="0" smtClean="0">
                <a:hlinkClick r:id="rId3"/>
              </a:rPr>
              <a:t>indianenergy@hq.doe.gov</a:t>
            </a:r>
            <a:r>
              <a:rPr lang="en-US" dirty="0" smtClean="0"/>
              <a:t> </a:t>
            </a:r>
          </a:p>
          <a:p>
            <a:pPr lvl="0"/>
            <a:r>
              <a:rPr lang="en-US" dirty="0">
                <a:solidFill>
                  <a:schemeClr val="bg1">
                    <a:lumMod val="50000"/>
                  </a:schemeClr>
                </a:solidFill>
              </a:rPr>
              <a:t>For More Information: </a:t>
            </a:r>
            <a:r>
              <a:rPr lang="en-US" u="sng" dirty="0" smtClean="0">
                <a:solidFill>
                  <a:schemeClr val="tx1"/>
                </a:solidFill>
                <a:hlinkClick r:id="rId4"/>
              </a:rPr>
              <a:t>www.energy.gov/indianenergy</a:t>
            </a:r>
            <a:endParaRPr lang="en-US" u="sng" dirty="0" smtClean="0">
              <a:solidFill>
                <a:schemeClr val="tx1"/>
              </a:solidFill>
            </a:endParaRPr>
          </a:p>
          <a:p>
            <a:pPr lvl="0"/>
            <a:r>
              <a:rPr lang="en-US" dirty="0">
                <a:solidFill>
                  <a:schemeClr val="bg1">
                    <a:lumMod val="50000"/>
                  </a:schemeClr>
                </a:solidFill>
              </a:rPr>
              <a:t>Additional Courses: </a:t>
            </a:r>
            <a:r>
              <a:rPr lang="en-US" dirty="0" smtClean="0">
                <a:solidFill>
                  <a:schemeClr val="tx1"/>
                </a:solidFill>
                <a:hlinkClick r:id="rId5"/>
              </a:rPr>
              <a:t>www.nterlearning.org</a:t>
            </a:r>
            <a:r>
              <a:rPr lang="en-US" dirty="0" smtClean="0">
                <a:solidFill>
                  <a:schemeClr val="tx1"/>
                </a:solidFill>
              </a:rPr>
              <a:t> </a:t>
            </a:r>
            <a:endParaRPr lang="en-US" u="sng" dirty="0" smtClean="0">
              <a:solidFill>
                <a:schemeClr val="tx1"/>
              </a:solidFill>
            </a:endParaRPr>
          </a:p>
          <a:p>
            <a:pPr lvl="0"/>
            <a:endParaRPr lang="en-US" dirty="0" smtClean="0">
              <a:solidFill>
                <a:schemeClr val="tx1"/>
              </a:solidFill>
            </a:endParaRPr>
          </a:p>
        </p:txBody>
      </p:sp>
      <p:sp>
        <p:nvSpPr>
          <p:cNvPr id="6" name="TextBox 5"/>
          <p:cNvSpPr txBox="1"/>
          <p:nvPr/>
        </p:nvSpPr>
        <p:spPr>
          <a:xfrm>
            <a:off x="711200" y="914400"/>
            <a:ext cx="7670800" cy="2031325"/>
          </a:xfrm>
          <a:prstGeom prst="rect">
            <a:avLst/>
          </a:prstGeom>
          <a:noFill/>
        </p:spPr>
        <p:txBody>
          <a:bodyPr wrap="square" rtlCol="0">
            <a:spAutoFit/>
          </a:bodyPr>
          <a:lstStyle/>
          <a:p>
            <a:r>
              <a:rPr lang="en-US" dirty="0" smtClean="0"/>
              <a:t>These courses were designed in coordination with Tracey LeBeau and Pilar Thomas of the DOE Office of Indian Energy, by a team including: Dan Beckley, Stacy Buchanan, Elizabeth Doris, Mike </a:t>
            </a:r>
            <a:r>
              <a:rPr lang="en-US" dirty="0" err="1" smtClean="0"/>
              <a:t>Elchinger</a:t>
            </a:r>
            <a:r>
              <a:rPr lang="en-US" dirty="0" smtClean="0"/>
              <a:t>, Sara Farrar-Nagy, </a:t>
            </a:r>
            <a:r>
              <a:rPr lang="en-US" dirty="0"/>
              <a:t>Bill </a:t>
            </a:r>
            <a:r>
              <a:rPr lang="en-US" dirty="0" smtClean="0"/>
              <a:t>Gillies, Paul Schwabe, Bob Springer, and Rachel Sullivan of </a:t>
            </a:r>
            <a:r>
              <a:rPr lang="en-US" dirty="0"/>
              <a:t>the National Renewable Energy Laboratory; Joe Cruz and Matt Ferguson of </a:t>
            </a:r>
            <a:r>
              <a:rPr lang="en-US" dirty="0" smtClean="0"/>
              <a:t>Cohn </a:t>
            </a:r>
            <a:r>
              <a:rPr lang="en-US" dirty="0" err="1" smtClean="0"/>
              <a:t>Reznick</a:t>
            </a:r>
            <a:r>
              <a:rPr lang="en-US" dirty="0" smtClean="0"/>
              <a:t>; Paul Dearhouse of Dearhouse Consulting Group; and Carolyn Stewart of Red Mountain Energy Partners. </a:t>
            </a:r>
            <a:endParaRPr lang="en-US" dirty="0"/>
          </a:p>
        </p:txBody>
      </p:sp>
      <p:sp>
        <p:nvSpPr>
          <p:cNvPr id="2" name="Slide Number Placeholder 1"/>
          <p:cNvSpPr>
            <a:spLocks noGrp="1"/>
          </p:cNvSpPr>
          <p:nvPr>
            <p:ph type="sldNum" sz="quarter" idx="4"/>
          </p:nvPr>
        </p:nvSpPr>
        <p:spPr/>
        <p:txBody>
          <a:bodyPr/>
          <a:lstStyle/>
          <a:p>
            <a:pPr algn="ctr"/>
            <a:fld id="{C0DE57D6-8AFC-2140-9EBE-012C368973AC}" type="slidenum">
              <a:rPr lang="en-US" smtClean="0">
                <a:solidFill>
                  <a:schemeClr val="tx1"/>
                </a:solidFill>
              </a:rPr>
              <a:pPr algn="ctr"/>
              <a:t>36</a:t>
            </a:fld>
            <a:endParaRPr lang="en-US" dirty="0">
              <a:solidFill>
                <a:schemeClr val="tx1"/>
              </a:solidFill>
            </a:endParaRPr>
          </a:p>
        </p:txBody>
      </p:sp>
    </p:spTree>
    <p:extLst>
      <p:ext uri="{BB962C8B-B14F-4D97-AF65-F5344CB8AC3E}">
        <p14:creationId xmlns:p14="http://schemas.microsoft.com/office/powerpoint/2010/main" val="632408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22313" y="4406900"/>
            <a:ext cx="7772400" cy="1362075"/>
          </a:xfrm>
        </p:spPr>
        <p:txBody>
          <a:bodyPr/>
          <a:lstStyle/>
          <a:p>
            <a:r>
              <a:rPr lang="en-US" dirty="0" smtClean="0"/>
              <a:t>INFORMATION ON THE CURRICULUM PROGRAM &amp; OFFERINGS </a:t>
            </a:r>
            <a:endParaRPr lang="en-US" dirty="0"/>
          </a:p>
        </p:txBody>
      </p:sp>
      <p:sp>
        <p:nvSpPr>
          <p:cNvPr id="3" name="Slide Number Placeholder 2"/>
          <p:cNvSpPr>
            <a:spLocks noGrp="1"/>
          </p:cNvSpPr>
          <p:nvPr>
            <p:ph type="sldNum" sz="quarter" idx="4"/>
          </p:nvPr>
        </p:nvSpPr>
        <p:spPr/>
        <p:txBody>
          <a:bodyPr/>
          <a:lstStyle/>
          <a:p>
            <a:pPr algn="ctr"/>
            <a:fld id="{F9C252DC-A164-D04F-A083-01C268BCB08E}" type="slidenum">
              <a:rPr lang="en-US" smtClean="0"/>
              <a:pPr algn="ctr"/>
              <a:t>37</a:t>
            </a:fld>
            <a:endParaRPr lang="en-US" dirty="0"/>
          </a:p>
        </p:txBody>
      </p:sp>
    </p:spTree>
    <p:extLst>
      <p:ext uri="{BB962C8B-B14F-4D97-AF65-F5344CB8AC3E}">
        <p14:creationId xmlns:p14="http://schemas.microsoft.com/office/powerpoint/2010/main" val="2167865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Structure &amp; Offerings</a:t>
            </a:r>
            <a:endParaRPr lang="en-US" dirty="0"/>
          </a:p>
        </p:txBody>
      </p:sp>
      <p:graphicFrame>
        <p:nvGraphicFramePr>
          <p:cNvPr id="4" name="Content Placeholder 3"/>
          <p:cNvGraphicFramePr>
            <a:graphicFrameLocks noGrp="1"/>
          </p:cNvGraphicFramePr>
          <p:nvPr>
            <p:ph idx="1"/>
          </p:nvPr>
        </p:nvGraphicFramePr>
        <p:xfrm>
          <a:off x="366713" y="1163638"/>
          <a:ext cx="8229600"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pPr algn="ctr"/>
            <a:fld id="{C0DE57D6-8AFC-2140-9EBE-012C368973AC}" type="slidenum">
              <a:rPr lang="en-US" smtClean="0"/>
              <a:pPr algn="ct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Foundational Courses</a:t>
            </a:r>
            <a:endParaRPr lang="en-US" dirty="0"/>
          </a:p>
        </p:txBody>
      </p:sp>
      <p:sp>
        <p:nvSpPr>
          <p:cNvPr id="7" name="TextBox 6"/>
          <p:cNvSpPr txBox="1"/>
          <p:nvPr/>
        </p:nvSpPr>
        <p:spPr>
          <a:xfrm>
            <a:off x="1600200" y="5638799"/>
            <a:ext cx="6019800" cy="923330"/>
          </a:xfrm>
          <a:prstGeom prst="rect">
            <a:avLst/>
          </a:prstGeom>
          <a:noFill/>
        </p:spPr>
        <p:txBody>
          <a:bodyPr wrap="square" rtlCol="0">
            <a:spAutoFit/>
          </a:bodyPr>
          <a:lstStyle/>
          <a:p>
            <a:pPr algn="ctr"/>
            <a:r>
              <a:rPr lang="en-US" b="1" dirty="0" smtClean="0"/>
              <a:t>All courses are presented as 40-minute Webinars online at</a:t>
            </a:r>
            <a:r>
              <a:rPr lang="en-US" dirty="0" smtClean="0"/>
              <a:t> </a:t>
            </a:r>
          </a:p>
          <a:p>
            <a:pPr algn="ctr"/>
            <a:r>
              <a:rPr lang="en-US" b="1" dirty="0" smtClean="0">
                <a:hlinkClick r:id="rId3"/>
              </a:rPr>
              <a:t>www.energy.gov/indianenergy</a:t>
            </a:r>
            <a:endParaRPr lang="en-US" b="1" dirty="0" smtClean="0"/>
          </a:p>
          <a:p>
            <a:endParaRPr lang="en-US" dirty="0"/>
          </a:p>
        </p:txBody>
      </p:sp>
      <p:graphicFrame>
        <p:nvGraphicFramePr>
          <p:cNvPr id="5" name="Diagram 4"/>
          <p:cNvGraphicFramePr/>
          <p:nvPr/>
        </p:nvGraphicFramePr>
        <p:xfrm>
          <a:off x="304800" y="990600"/>
          <a:ext cx="8534400" cy="436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4"/>
          </p:nvPr>
        </p:nvSpPr>
        <p:spPr/>
        <p:txBody>
          <a:bodyPr/>
          <a:lstStyle/>
          <a:p>
            <a:pPr algn="ctr"/>
            <a:fld id="{C0DE57D6-8AFC-2140-9EBE-012C368973AC}" type="slidenum">
              <a:rPr lang="en-US" smtClean="0"/>
              <a:pPr algn="ctr"/>
              <a:t>39</a:t>
            </a:fld>
            <a:endParaRPr lang="en-US" dirty="0"/>
          </a:p>
        </p:txBody>
      </p:sp>
    </p:spTree>
    <p:extLst>
      <p:ext uri="{BB962C8B-B14F-4D97-AF65-F5344CB8AC3E}">
        <p14:creationId xmlns:p14="http://schemas.microsoft.com/office/powerpoint/2010/main" val="2167865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Overview of webinar purpose and structure</a:t>
            </a:r>
          </a:p>
          <a:p>
            <a:r>
              <a:rPr lang="en-US" dirty="0" smtClean="0"/>
              <a:t>Project development and financing key concepts (addressed in context)</a:t>
            </a:r>
          </a:p>
          <a:p>
            <a:r>
              <a:rPr lang="en-US" dirty="0" smtClean="0"/>
              <a:t>Project development process and decision points</a:t>
            </a:r>
          </a:p>
        </p:txBody>
      </p:sp>
      <p:sp>
        <p:nvSpPr>
          <p:cNvPr id="5" name="Slide Number Placeholder 4"/>
          <p:cNvSpPr>
            <a:spLocks noGrp="1"/>
          </p:cNvSpPr>
          <p:nvPr>
            <p:ph type="sldNum" sz="quarter" idx="4"/>
          </p:nvPr>
        </p:nvSpPr>
        <p:spPr/>
        <p:txBody>
          <a:bodyPr/>
          <a:lstStyle/>
          <a:p>
            <a:pPr algn="ctr"/>
            <a:fld id="{C0DE57D6-8AFC-2140-9EBE-012C368973AC}" type="slidenum">
              <a:rPr lang="en-US" smtClean="0"/>
              <a:pPr algn="ctr"/>
              <a:t>4</a:t>
            </a:fld>
            <a:endParaRPr lang="en-US" dirty="0"/>
          </a:p>
        </p:txBody>
      </p:sp>
    </p:spTree>
    <p:extLst>
      <p:ext uri="{BB962C8B-B14F-4D97-AF65-F5344CB8AC3E}">
        <p14:creationId xmlns:p14="http://schemas.microsoft.com/office/powerpoint/2010/main" val="3933399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2.jpg"/>
          <p:cNvPicPr>
            <a:picLocks noChangeAspect="1"/>
          </p:cNvPicPr>
          <p:nvPr/>
        </p:nvPicPr>
        <p:blipFill rotWithShape="1">
          <a:blip r:embed="rId3" cstate="email">
            <a:extLst>
              <a:ext uri="{28A0092B-C50C-407E-A947-70E740481C1C}">
                <a14:useLocalDpi xmlns:a14="http://schemas.microsoft.com/office/drawing/2010/main"/>
              </a:ext>
            </a:extLst>
          </a:blip>
          <a:srcRect l="-7953" b="-62"/>
          <a:stretch/>
        </p:blipFill>
        <p:spPr>
          <a:xfrm>
            <a:off x="-763419" y="301752"/>
            <a:ext cx="9930384" cy="6034653"/>
          </a:xfrm>
          <a:prstGeom prst="rect">
            <a:avLst/>
          </a:prstGeom>
        </p:spPr>
      </p:pic>
      <p:sp>
        <p:nvSpPr>
          <p:cNvPr id="5" name="Rectangle 4"/>
          <p:cNvSpPr/>
          <p:nvPr/>
        </p:nvSpPr>
        <p:spPr>
          <a:xfrm>
            <a:off x="836613" y="4394200"/>
            <a:ext cx="6732587" cy="1752600"/>
          </a:xfrm>
          <a:prstGeom prst="rect">
            <a:avLst/>
          </a:prstGeom>
          <a:solidFill>
            <a:srgbClr val="008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6613" y="4394200"/>
            <a:ext cx="7772400" cy="1362075"/>
          </a:xfrm>
          <a:ln>
            <a:noFill/>
          </a:ln>
        </p:spPr>
        <p:txBody>
          <a:bodyPr>
            <a:normAutofit fontScale="90000"/>
          </a:bodyPr>
          <a:lstStyle/>
          <a:p>
            <a:r>
              <a:rPr lang="en-US" dirty="0" smtClean="0">
                <a:solidFill>
                  <a:schemeClr val="bg1"/>
                </a:solidFill>
              </a:rPr>
              <a:t>Project Development And Financing WEBINAR</a:t>
            </a:r>
            <a:r>
              <a:rPr lang="en-US" baseline="0" dirty="0" smtClean="0">
                <a:solidFill>
                  <a:schemeClr val="bg1"/>
                </a:solidFill>
              </a:rPr>
              <a:t> </a:t>
            </a:r>
            <a:r>
              <a:rPr lang="en-US" dirty="0" smtClean="0">
                <a:solidFill>
                  <a:schemeClr val="bg1"/>
                </a:solidFill>
              </a:rPr>
              <a:t>Overview: Purpose and Structure</a:t>
            </a:r>
            <a:endParaRPr lang="en-US" dirty="0">
              <a:solidFill>
                <a:schemeClr val="bg1"/>
              </a:solidFill>
            </a:endParaRPr>
          </a:p>
        </p:txBody>
      </p:sp>
      <p:sp>
        <p:nvSpPr>
          <p:cNvPr id="3" name="Slide Number Placeholder 2"/>
          <p:cNvSpPr>
            <a:spLocks noGrp="1"/>
          </p:cNvSpPr>
          <p:nvPr>
            <p:ph type="sldNum" sz="quarter" idx="4"/>
          </p:nvPr>
        </p:nvSpPr>
        <p:spPr/>
        <p:txBody>
          <a:bodyPr/>
          <a:lstStyle/>
          <a:p>
            <a:pPr algn="ctr"/>
            <a:fld id="{C0DE57D6-8AFC-2140-9EBE-012C368973AC}" type="slidenum">
              <a:rPr lang="en-US" smtClean="0">
                <a:solidFill>
                  <a:schemeClr val="tx1"/>
                </a:solidFill>
              </a:rPr>
              <a:pPr algn="ctr"/>
              <a:t>5</a:t>
            </a:fld>
            <a:endParaRPr lang="en-US" dirty="0">
              <a:solidFill>
                <a:schemeClr val="tx1"/>
              </a:solidFill>
            </a:endParaRPr>
          </a:p>
        </p:txBody>
      </p:sp>
    </p:spTree>
    <p:extLst>
      <p:ext uri="{BB962C8B-B14F-4D97-AF65-F5344CB8AC3E}">
        <p14:creationId xmlns:p14="http://schemas.microsoft.com/office/powerpoint/2010/main" val="3402281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Webinar</a:t>
            </a: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pPr>
            <a:r>
              <a:rPr lang="en-US" dirty="0" smtClean="0"/>
              <a:t>Provide a </a:t>
            </a:r>
            <a:r>
              <a:rPr lang="en-US" b="1" dirty="0" smtClean="0">
                <a:latin typeface="+mj-lt"/>
              </a:rPr>
              <a:t>framework</a:t>
            </a:r>
            <a:r>
              <a:rPr lang="en-US" dirty="0" smtClean="0"/>
              <a:t> for renewable energy project development and financing for Tribes</a:t>
            </a:r>
          </a:p>
          <a:p>
            <a:pPr>
              <a:lnSpc>
                <a:spcPct val="120000"/>
              </a:lnSpc>
            </a:pPr>
            <a:r>
              <a:rPr lang="en-US" dirty="0" smtClean="0"/>
              <a:t>Set and manage </a:t>
            </a:r>
            <a:r>
              <a:rPr lang="en-US" b="1" dirty="0" smtClean="0">
                <a:latin typeface="+mj-lt"/>
              </a:rPr>
              <a:t>expectations</a:t>
            </a:r>
            <a:r>
              <a:rPr lang="en-US" dirty="0" smtClean="0"/>
              <a:t> of project development</a:t>
            </a:r>
          </a:p>
          <a:p>
            <a:pPr>
              <a:lnSpc>
                <a:spcPct val="120000"/>
              </a:lnSpc>
            </a:pPr>
            <a:r>
              <a:rPr lang="en-US" dirty="0" smtClean="0"/>
              <a:t>Identify </a:t>
            </a:r>
            <a:r>
              <a:rPr lang="en-US" b="1" dirty="0" smtClean="0">
                <a:latin typeface="+mj-lt"/>
              </a:rPr>
              <a:t>decision points </a:t>
            </a:r>
            <a:r>
              <a:rPr lang="en-US" dirty="0" smtClean="0"/>
              <a:t>and the information needed to effectively make </a:t>
            </a:r>
            <a:r>
              <a:rPr lang="en-US" b="1" dirty="0" smtClean="0">
                <a:latin typeface="+mj-lt"/>
              </a:rPr>
              <a:t>decisions</a:t>
            </a:r>
          </a:p>
          <a:p>
            <a:pPr>
              <a:lnSpc>
                <a:spcPct val="120000"/>
              </a:lnSpc>
            </a:pPr>
            <a:r>
              <a:rPr lang="en-US" dirty="0" smtClean="0"/>
              <a:t>Pinpoint available </a:t>
            </a:r>
            <a:r>
              <a:rPr lang="en-US" b="1" dirty="0" smtClean="0">
                <a:latin typeface="+mj-lt"/>
              </a:rPr>
              <a:t>tools</a:t>
            </a:r>
            <a:r>
              <a:rPr lang="en-US" dirty="0" smtClean="0"/>
              <a:t> for use in project development</a:t>
            </a:r>
          </a:p>
          <a:p>
            <a:pPr>
              <a:lnSpc>
                <a:spcPct val="120000"/>
              </a:lnSpc>
            </a:pPr>
            <a:r>
              <a:rPr lang="en-US" dirty="0" smtClean="0"/>
              <a:t>Provide </a:t>
            </a:r>
            <a:r>
              <a:rPr lang="en-US" b="1" dirty="0" smtClean="0">
                <a:latin typeface="+mj-lt"/>
              </a:rPr>
              <a:t>examples</a:t>
            </a:r>
            <a:r>
              <a:rPr lang="en-US" dirty="0" smtClean="0"/>
              <a:t> of relevant projects</a:t>
            </a:r>
          </a:p>
        </p:txBody>
      </p:sp>
      <p:sp>
        <p:nvSpPr>
          <p:cNvPr id="5" name="Slide Number Placeholder 4"/>
          <p:cNvSpPr>
            <a:spLocks noGrp="1"/>
          </p:cNvSpPr>
          <p:nvPr>
            <p:ph type="sldNum" sz="quarter" idx="4"/>
          </p:nvPr>
        </p:nvSpPr>
        <p:spPr/>
        <p:txBody>
          <a:bodyPr/>
          <a:lstStyle/>
          <a:p>
            <a:pPr algn="ctr"/>
            <a:fld id="{C0DE57D6-8AFC-2140-9EBE-012C368973AC}" type="slidenum">
              <a:rPr lang="en-US" smtClean="0"/>
              <a:pPr algn="ctr"/>
              <a:t>6</a:t>
            </a:fld>
            <a:endParaRPr lang="en-US" dirty="0"/>
          </a:p>
        </p:txBody>
      </p:sp>
    </p:spTree>
    <p:extLst>
      <p:ext uri="{BB962C8B-B14F-4D97-AF65-F5344CB8AC3E}">
        <p14:creationId xmlns:p14="http://schemas.microsoft.com/office/powerpoint/2010/main" val="1002713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1010.jpg"/>
          <p:cNvPicPr>
            <a:picLocks noChangeAspect="1"/>
          </p:cNvPicPr>
          <p:nvPr/>
        </p:nvPicPr>
        <p:blipFill rotWithShape="1">
          <a:blip r:embed="rId3" cstate="email">
            <a:extLst>
              <a:ext uri="{28A0092B-C50C-407E-A947-70E740481C1C}">
                <a14:useLocalDpi xmlns:a14="http://schemas.microsoft.com/office/drawing/2010/main"/>
              </a:ext>
            </a:extLst>
          </a:blip>
          <a:srcRect r="-3896"/>
          <a:stretch/>
        </p:blipFill>
        <p:spPr>
          <a:xfrm>
            <a:off x="54356" y="3260436"/>
            <a:ext cx="9381744" cy="3051890"/>
          </a:xfrm>
          <a:prstGeom prst="rect">
            <a:avLst/>
          </a:prstGeom>
        </p:spPr>
      </p:pic>
      <p:sp>
        <p:nvSpPr>
          <p:cNvPr id="9" name="Rectangle 8"/>
          <p:cNvSpPr/>
          <p:nvPr/>
        </p:nvSpPr>
        <p:spPr>
          <a:xfrm>
            <a:off x="4459288" y="1281112"/>
            <a:ext cx="4341812" cy="37480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30200" y="1281112"/>
            <a:ext cx="3848100" cy="37480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Course Audiences</a:t>
            </a:r>
            <a:endParaRPr lang="en-US" dirty="0"/>
          </a:p>
        </p:txBody>
      </p:sp>
      <p:sp>
        <p:nvSpPr>
          <p:cNvPr id="4" name="Text Placeholder 3"/>
          <p:cNvSpPr>
            <a:spLocks noGrp="1"/>
          </p:cNvSpPr>
          <p:nvPr>
            <p:ph type="body" idx="1"/>
          </p:nvPr>
        </p:nvSpPr>
        <p:spPr>
          <a:xfrm>
            <a:off x="444500" y="1141412"/>
            <a:ext cx="4040188" cy="686285"/>
          </a:xfrm>
        </p:spPr>
        <p:txBody>
          <a:bodyPr>
            <a:normAutofit/>
          </a:bodyPr>
          <a:lstStyle/>
          <a:p>
            <a:r>
              <a:rPr lang="en-US" sz="2800" dirty="0" smtClean="0"/>
              <a:t>Tribal Leaders</a:t>
            </a:r>
            <a:endParaRPr lang="en-US" sz="2800" dirty="0"/>
          </a:p>
        </p:txBody>
      </p:sp>
      <p:sp>
        <p:nvSpPr>
          <p:cNvPr id="5" name="Content Placeholder 4"/>
          <p:cNvSpPr>
            <a:spLocks noGrp="1"/>
          </p:cNvSpPr>
          <p:nvPr>
            <p:ph sz="half" idx="2"/>
          </p:nvPr>
        </p:nvSpPr>
        <p:spPr>
          <a:xfrm>
            <a:off x="431800" y="1920874"/>
            <a:ext cx="4040188" cy="4238625"/>
          </a:xfrm>
        </p:spPr>
        <p:txBody>
          <a:bodyPr/>
          <a:lstStyle/>
          <a:p>
            <a:r>
              <a:rPr lang="en-US" dirty="0" smtClean="0"/>
              <a:t>Primary decision makers</a:t>
            </a:r>
          </a:p>
          <a:p>
            <a:r>
              <a:rPr lang="en-US" dirty="0" smtClean="0"/>
              <a:t>Understand terminology</a:t>
            </a:r>
          </a:p>
          <a:p>
            <a:r>
              <a:rPr lang="en-US" dirty="0" smtClean="0"/>
              <a:t>Understand key decision points and influencing factors</a:t>
            </a:r>
          </a:p>
          <a:p>
            <a:endParaRPr lang="en-US" dirty="0"/>
          </a:p>
        </p:txBody>
      </p:sp>
      <p:sp>
        <p:nvSpPr>
          <p:cNvPr id="6" name="Text Placeholder 5"/>
          <p:cNvSpPr>
            <a:spLocks noGrp="1"/>
          </p:cNvSpPr>
          <p:nvPr>
            <p:ph type="body" sz="quarter" idx="3"/>
          </p:nvPr>
        </p:nvSpPr>
        <p:spPr>
          <a:xfrm>
            <a:off x="4556125" y="1141412"/>
            <a:ext cx="4244975" cy="686285"/>
          </a:xfrm>
        </p:spPr>
        <p:txBody>
          <a:bodyPr>
            <a:noAutofit/>
          </a:bodyPr>
          <a:lstStyle/>
          <a:p>
            <a:r>
              <a:rPr lang="en-US" sz="2800" dirty="0" smtClean="0"/>
              <a:t>Staff/Project Management</a:t>
            </a:r>
            <a:endParaRPr lang="en-US" sz="2800" dirty="0"/>
          </a:p>
        </p:txBody>
      </p:sp>
      <p:sp>
        <p:nvSpPr>
          <p:cNvPr id="7" name="Content Placeholder 6"/>
          <p:cNvSpPr>
            <a:spLocks noGrp="1"/>
          </p:cNvSpPr>
          <p:nvPr>
            <p:ph sz="quarter" idx="4"/>
          </p:nvPr>
        </p:nvSpPr>
        <p:spPr>
          <a:xfrm>
            <a:off x="4556125" y="1920874"/>
            <a:ext cx="4244975" cy="4238625"/>
          </a:xfrm>
        </p:spPr>
        <p:txBody>
          <a:bodyPr/>
          <a:lstStyle/>
          <a:p>
            <a:r>
              <a:rPr lang="en-US" dirty="0" smtClean="0"/>
              <a:t>May be self-managing project or managing consultants</a:t>
            </a:r>
          </a:p>
          <a:p>
            <a:r>
              <a:rPr lang="en-US" dirty="0" smtClean="0"/>
              <a:t>Communicate at key </a:t>
            </a:r>
            <a:br>
              <a:rPr lang="en-US" dirty="0" smtClean="0"/>
            </a:br>
            <a:r>
              <a:rPr lang="en-US" dirty="0" smtClean="0"/>
              <a:t>points with decision makers</a:t>
            </a:r>
          </a:p>
          <a:p>
            <a:r>
              <a:rPr lang="en-US" dirty="0" smtClean="0"/>
              <a:t>Require in-depth knowledge of process</a:t>
            </a:r>
            <a:endParaRPr lang="en-US" dirty="0"/>
          </a:p>
        </p:txBody>
      </p:sp>
      <p:sp>
        <p:nvSpPr>
          <p:cNvPr id="10" name="Rectangle 9"/>
          <p:cNvSpPr/>
          <p:nvPr/>
        </p:nvSpPr>
        <p:spPr>
          <a:xfrm>
            <a:off x="330200" y="1141412"/>
            <a:ext cx="3848100" cy="139700"/>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11" name="Rectangle 10"/>
          <p:cNvSpPr/>
          <p:nvPr/>
        </p:nvSpPr>
        <p:spPr>
          <a:xfrm>
            <a:off x="4459288" y="1123632"/>
            <a:ext cx="4341812" cy="139700"/>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13" name="Slide Number Placeholder 12"/>
          <p:cNvSpPr>
            <a:spLocks noGrp="1"/>
          </p:cNvSpPr>
          <p:nvPr>
            <p:ph type="sldNum" sz="quarter" idx="10"/>
          </p:nvPr>
        </p:nvSpPr>
        <p:spPr/>
        <p:txBody>
          <a:bodyPr/>
          <a:lstStyle/>
          <a:p>
            <a:pPr algn="ctr"/>
            <a:fld id="{C0DE57D6-8AFC-2140-9EBE-012C368973AC}" type="slidenum">
              <a:rPr lang="en-US" smtClean="0"/>
              <a:pPr algn="ctr"/>
              <a:t>7</a:t>
            </a:fld>
            <a:endParaRPr lang="en-US" dirty="0"/>
          </a:p>
        </p:txBody>
      </p:sp>
    </p:spTree>
    <p:extLst>
      <p:ext uri="{BB962C8B-B14F-4D97-AF65-F5344CB8AC3E}">
        <p14:creationId xmlns:p14="http://schemas.microsoft.com/office/powerpoint/2010/main" val="7180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370.jpg"/>
          <p:cNvPicPr>
            <a:picLocks noChangeAspect="1"/>
          </p:cNvPicPr>
          <p:nvPr/>
        </p:nvPicPr>
        <p:blipFill rotWithShape="1">
          <a:blip r:embed="rId3" cstate="email">
            <a:extLst>
              <a:ext uri="{28A0092B-C50C-407E-A947-70E740481C1C}">
                <a14:useLocalDpi xmlns:a14="http://schemas.microsoft.com/office/drawing/2010/main"/>
              </a:ext>
            </a:extLst>
          </a:blip>
          <a:srcRect b="-31836"/>
          <a:stretch/>
        </p:blipFill>
        <p:spPr>
          <a:xfrm>
            <a:off x="0" y="850392"/>
            <a:ext cx="9144000" cy="7205472"/>
          </a:xfrm>
          <a:prstGeom prst="rect">
            <a:avLst/>
          </a:prstGeom>
        </p:spPr>
      </p:pic>
      <p:sp>
        <p:nvSpPr>
          <p:cNvPr id="2" name="Title 1"/>
          <p:cNvSpPr>
            <a:spLocks noGrp="1"/>
          </p:cNvSpPr>
          <p:nvPr>
            <p:ph type="title"/>
          </p:nvPr>
        </p:nvSpPr>
        <p:spPr/>
        <p:txBody>
          <a:bodyPr/>
          <a:lstStyle/>
          <a:p>
            <a:r>
              <a:rPr lang="en-US" dirty="0" smtClean="0"/>
              <a:t>How This “Essentials” Course Fits</a:t>
            </a:r>
            <a:endParaRPr lang="en-US" dirty="0"/>
          </a:p>
        </p:txBody>
      </p:sp>
      <p:grpSp>
        <p:nvGrpSpPr>
          <p:cNvPr id="15" name="Group 14"/>
          <p:cNvGrpSpPr/>
          <p:nvPr/>
        </p:nvGrpSpPr>
        <p:grpSpPr>
          <a:xfrm>
            <a:off x="1062180" y="1920970"/>
            <a:ext cx="2247515" cy="1077575"/>
            <a:chOff x="2139757" y="915939"/>
            <a:chExt cx="2247515" cy="1077575"/>
          </a:xfrm>
        </p:grpSpPr>
        <p:pic>
          <p:nvPicPr>
            <p:cNvPr id="4" name="Picture 3" descr="piec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9757" y="915939"/>
              <a:ext cx="2247515" cy="1077575"/>
            </a:xfrm>
            <a:prstGeom prst="rect">
              <a:avLst/>
            </a:prstGeom>
          </p:spPr>
        </p:pic>
        <p:sp>
          <p:nvSpPr>
            <p:cNvPr id="6" name="TextBox 5"/>
            <p:cNvSpPr txBox="1"/>
            <p:nvPr/>
          </p:nvSpPr>
          <p:spPr>
            <a:xfrm>
              <a:off x="2278303" y="992909"/>
              <a:ext cx="1998990" cy="886397"/>
            </a:xfrm>
            <a:prstGeom prst="rect">
              <a:avLst/>
            </a:prstGeom>
            <a:noFill/>
          </p:spPr>
          <p:txBody>
            <a:bodyPr wrap="none" rtlCol="0">
              <a:spAutoFit/>
            </a:bodyPr>
            <a:lstStyle/>
            <a:p>
              <a:pPr>
                <a:lnSpc>
                  <a:spcPct val="110000"/>
                </a:lnSpc>
              </a:pPr>
              <a:r>
                <a:rPr lang="en-US" dirty="0" smtClean="0"/>
                <a:t>Essentials</a:t>
              </a:r>
            </a:p>
            <a:p>
              <a:r>
                <a:rPr lang="en-US" sz="1000" dirty="0" smtClean="0"/>
                <a:t>Basic process, decisions, and</a:t>
              </a:r>
              <a:br>
                <a:rPr lang="en-US" sz="1000" dirty="0" smtClean="0"/>
              </a:br>
              <a:r>
                <a:rPr lang="en-US" sz="1000" dirty="0" smtClean="0"/>
                <a:t>concepts for project development</a:t>
              </a:r>
            </a:p>
            <a:p>
              <a:r>
                <a:rPr lang="en-US" sz="1000" b="1" dirty="0" smtClean="0">
                  <a:latin typeface="+mj-lt"/>
                </a:rPr>
                <a:t>Audience: </a:t>
              </a:r>
              <a:r>
                <a:rPr lang="en-US" sz="1000" dirty="0" smtClean="0"/>
                <a:t>All involved in project</a:t>
              </a:r>
              <a:endParaRPr lang="en-US" sz="1000" dirty="0"/>
            </a:p>
          </p:txBody>
        </p:sp>
      </p:grpSp>
      <p:pic>
        <p:nvPicPr>
          <p:cNvPr id="7" name="Picture 6" descr="piece2.png"/>
          <p:cNvPicPr>
            <a:picLocks noChangeAspect="1"/>
          </p:cNvPicPr>
          <p:nvPr/>
        </p:nvPicPr>
        <p:blipFill>
          <a:blip r:embed="rId5">
            <a:alphaModFix amt="57000"/>
            <a:extLst>
              <a:ext uri="{28A0092B-C50C-407E-A947-70E740481C1C}">
                <a14:useLocalDpi xmlns:a14="http://schemas.microsoft.com/office/drawing/2010/main"/>
              </a:ext>
            </a:extLst>
          </a:blip>
          <a:stretch>
            <a:fillRect/>
          </a:stretch>
        </p:blipFill>
        <p:spPr>
          <a:xfrm>
            <a:off x="1062180" y="3333327"/>
            <a:ext cx="2936585" cy="1176754"/>
          </a:xfrm>
          <a:prstGeom prst="rect">
            <a:avLst/>
          </a:prstGeom>
        </p:spPr>
      </p:pic>
      <p:pic>
        <p:nvPicPr>
          <p:cNvPr id="9" name="Picture 8" descr="courses copy.png"/>
          <p:cNvPicPr>
            <a:picLocks noChangeAspect="1"/>
          </p:cNvPicPr>
          <p:nvPr/>
        </p:nvPicPr>
        <p:blipFill>
          <a:blip r:embed="rId6">
            <a:alphaModFix amt="57000"/>
            <a:extLst>
              <a:ext uri="{28A0092B-C50C-407E-A947-70E740481C1C}">
                <a14:useLocalDpi xmlns:a14="http://schemas.microsoft.com/office/drawing/2010/main"/>
              </a:ext>
            </a:extLst>
          </a:blip>
          <a:stretch>
            <a:fillRect/>
          </a:stretch>
        </p:blipFill>
        <p:spPr>
          <a:xfrm>
            <a:off x="4531358" y="1856215"/>
            <a:ext cx="3810001" cy="1058910"/>
          </a:xfrm>
          <a:prstGeom prst="rect">
            <a:avLst/>
          </a:prstGeom>
        </p:spPr>
      </p:pic>
      <p:pic>
        <p:nvPicPr>
          <p:cNvPr id="11" name="Picture 10" descr="courses copy.png"/>
          <p:cNvPicPr>
            <a:picLocks noChangeAspect="1"/>
          </p:cNvPicPr>
          <p:nvPr/>
        </p:nvPicPr>
        <p:blipFill>
          <a:blip r:embed="rId6">
            <a:alphaModFix amt="57000"/>
            <a:extLst>
              <a:ext uri="{28A0092B-C50C-407E-A947-70E740481C1C}">
                <a14:useLocalDpi xmlns:a14="http://schemas.microsoft.com/office/drawing/2010/main"/>
              </a:ext>
            </a:extLst>
          </a:blip>
          <a:stretch>
            <a:fillRect/>
          </a:stretch>
        </p:blipFill>
        <p:spPr>
          <a:xfrm>
            <a:off x="4531358" y="2998252"/>
            <a:ext cx="3810001" cy="1058910"/>
          </a:xfrm>
          <a:prstGeom prst="rect">
            <a:avLst/>
          </a:prstGeom>
        </p:spPr>
      </p:pic>
      <p:pic>
        <p:nvPicPr>
          <p:cNvPr id="13" name="Picture 12" descr="courses copy.png"/>
          <p:cNvPicPr>
            <a:picLocks noChangeAspect="1"/>
          </p:cNvPicPr>
          <p:nvPr/>
        </p:nvPicPr>
        <p:blipFill>
          <a:blip r:embed="rId6">
            <a:alphaModFix amt="57000"/>
            <a:extLst>
              <a:ext uri="{28A0092B-C50C-407E-A947-70E740481C1C}">
                <a14:useLocalDpi xmlns:a14="http://schemas.microsoft.com/office/drawing/2010/main"/>
              </a:ext>
            </a:extLst>
          </a:blip>
          <a:stretch>
            <a:fillRect/>
          </a:stretch>
        </p:blipFill>
        <p:spPr>
          <a:xfrm>
            <a:off x="4531358" y="4135864"/>
            <a:ext cx="3810001" cy="1058910"/>
          </a:xfrm>
          <a:prstGeom prst="rect">
            <a:avLst/>
          </a:prstGeom>
        </p:spPr>
      </p:pic>
      <p:sp>
        <p:nvSpPr>
          <p:cNvPr id="17" name="Slide Number Placeholder 16"/>
          <p:cNvSpPr>
            <a:spLocks noGrp="1"/>
          </p:cNvSpPr>
          <p:nvPr>
            <p:ph type="sldNum" sz="quarter" idx="4"/>
          </p:nvPr>
        </p:nvSpPr>
        <p:spPr/>
        <p:txBody>
          <a:bodyPr/>
          <a:lstStyle/>
          <a:p>
            <a:pPr algn="ctr"/>
            <a:fld id="{C0DE57D6-8AFC-2140-9EBE-012C368973AC}" type="slidenum">
              <a:rPr lang="en-US" smtClean="0"/>
              <a:pPr algn="ctr"/>
              <a:t>8</a:t>
            </a:fld>
            <a:endParaRPr lang="en-US" dirty="0"/>
          </a:p>
        </p:txBody>
      </p:sp>
      <p:sp>
        <p:nvSpPr>
          <p:cNvPr id="10" name="TextBox 9"/>
          <p:cNvSpPr txBox="1"/>
          <p:nvPr/>
        </p:nvSpPr>
        <p:spPr>
          <a:xfrm>
            <a:off x="4722243" y="1944061"/>
            <a:ext cx="3580631" cy="858697"/>
          </a:xfrm>
          <a:prstGeom prst="rect">
            <a:avLst/>
          </a:prstGeom>
          <a:noFill/>
        </p:spPr>
        <p:txBody>
          <a:bodyPr wrap="square" rtlCol="0">
            <a:spAutoFit/>
          </a:bodyPr>
          <a:lstStyle/>
          <a:p>
            <a:pPr>
              <a:lnSpc>
                <a:spcPct val="110000"/>
              </a:lnSpc>
            </a:pPr>
            <a:r>
              <a:rPr lang="en-US" dirty="0" smtClean="0">
                <a:solidFill>
                  <a:srgbClr val="5D5F5F"/>
                </a:solidFill>
              </a:rPr>
              <a:t>Facility</a:t>
            </a:r>
          </a:p>
          <a:p>
            <a:r>
              <a:rPr lang="en-US" sz="1000" dirty="0" smtClean="0">
                <a:solidFill>
                  <a:srgbClr val="5D5F5F"/>
                </a:solidFill>
              </a:rPr>
              <a:t>Comprehensive, in-depth process pathways for facility-scale project development and financing</a:t>
            </a:r>
          </a:p>
          <a:p>
            <a:r>
              <a:rPr lang="en-US" sz="1000" b="1" dirty="0" smtClean="0">
                <a:solidFill>
                  <a:srgbClr val="5D5F5F"/>
                </a:solidFill>
                <a:latin typeface="+mj-lt"/>
              </a:rPr>
              <a:t>Audience: </a:t>
            </a:r>
            <a:r>
              <a:rPr lang="en-US" sz="1000" dirty="0" smtClean="0">
                <a:solidFill>
                  <a:srgbClr val="5D5F5F"/>
                </a:solidFill>
              </a:rPr>
              <a:t>Decision makers and project and contract managers</a:t>
            </a:r>
            <a:endParaRPr lang="en-US" sz="1000" dirty="0">
              <a:solidFill>
                <a:srgbClr val="5D5F5F"/>
              </a:solidFill>
            </a:endParaRPr>
          </a:p>
        </p:txBody>
      </p:sp>
      <p:sp>
        <p:nvSpPr>
          <p:cNvPr id="12" name="TextBox 11"/>
          <p:cNvSpPr txBox="1"/>
          <p:nvPr/>
        </p:nvSpPr>
        <p:spPr>
          <a:xfrm>
            <a:off x="4722243" y="3086098"/>
            <a:ext cx="3580631" cy="858697"/>
          </a:xfrm>
          <a:prstGeom prst="rect">
            <a:avLst/>
          </a:prstGeom>
          <a:noFill/>
        </p:spPr>
        <p:txBody>
          <a:bodyPr wrap="square" rtlCol="0">
            <a:spAutoFit/>
          </a:bodyPr>
          <a:lstStyle/>
          <a:p>
            <a:pPr>
              <a:lnSpc>
                <a:spcPct val="110000"/>
              </a:lnSpc>
            </a:pPr>
            <a:r>
              <a:rPr lang="en-US" dirty="0" smtClean="0">
                <a:solidFill>
                  <a:srgbClr val="5D5F5F"/>
                </a:solidFill>
              </a:rPr>
              <a:t>Community</a:t>
            </a:r>
          </a:p>
          <a:p>
            <a:r>
              <a:rPr lang="en-US" sz="1000" dirty="0" smtClean="0">
                <a:solidFill>
                  <a:srgbClr val="5D5F5F"/>
                </a:solidFill>
              </a:rPr>
              <a:t>Comprehensive, in-depth process pathways for community-scale project development and financing</a:t>
            </a:r>
          </a:p>
          <a:p>
            <a:r>
              <a:rPr lang="en-US" sz="1000" b="1" dirty="0" smtClean="0">
                <a:solidFill>
                  <a:srgbClr val="5D5F5F"/>
                </a:solidFill>
                <a:latin typeface="+mj-lt"/>
              </a:rPr>
              <a:t>Audience: </a:t>
            </a:r>
            <a:r>
              <a:rPr lang="en-US" sz="1000" dirty="0" smtClean="0">
                <a:solidFill>
                  <a:srgbClr val="5D5F5F"/>
                </a:solidFill>
              </a:rPr>
              <a:t>Decision makers and project and contract managers</a:t>
            </a:r>
            <a:endParaRPr lang="en-US" sz="1000" dirty="0">
              <a:solidFill>
                <a:srgbClr val="5D5F5F"/>
              </a:solidFill>
            </a:endParaRPr>
          </a:p>
        </p:txBody>
      </p:sp>
      <p:sp>
        <p:nvSpPr>
          <p:cNvPr id="14" name="TextBox 13"/>
          <p:cNvSpPr txBox="1"/>
          <p:nvPr/>
        </p:nvSpPr>
        <p:spPr>
          <a:xfrm>
            <a:off x="4722243" y="4223710"/>
            <a:ext cx="3580631" cy="858697"/>
          </a:xfrm>
          <a:prstGeom prst="rect">
            <a:avLst/>
          </a:prstGeom>
          <a:noFill/>
        </p:spPr>
        <p:txBody>
          <a:bodyPr wrap="square" rtlCol="0">
            <a:spAutoFit/>
          </a:bodyPr>
          <a:lstStyle/>
          <a:p>
            <a:pPr>
              <a:lnSpc>
                <a:spcPct val="110000"/>
              </a:lnSpc>
            </a:pPr>
            <a:r>
              <a:rPr lang="en-US" dirty="0" smtClean="0">
                <a:solidFill>
                  <a:srgbClr val="5D5F5F"/>
                </a:solidFill>
              </a:rPr>
              <a:t>Commercial</a:t>
            </a:r>
          </a:p>
          <a:p>
            <a:r>
              <a:rPr lang="en-US" sz="1000" dirty="0" smtClean="0">
                <a:solidFill>
                  <a:srgbClr val="5D5F5F"/>
                </a:solidFill>
              </a:rPr>
              <a:t>Comprehensive, in-depth process pathways for commercial-scale project development and financing</a:t>
            </a:r>
          </a:p>
          <a:p>
            <a:r>
              <a:rPr lang="en-US" sz="1000" b="1" dirty="0" smtClean="0">
                <a:solidFill>
                  <a:srgbClr val="5D5F5F"/>
                </a:solidFill>
                <a:latin typeface="+mj-lt"/>
              </a:rPr>
              <a:t>Audience: </a:t>
            </a:r>
            <a:r>
              <a:rPr lang="en-US" sz="1000" dirty="0" smtClean="0">
                <a:solidFill>
                  <a:srgbClr val="5D5F5F"/>
                </a:solidFill>
              </a:rPr>
              <a:t>Decision makers and project and contract managers</a:t>
            </a:r>
            <a:endParaRPr lang="en-US" sz="1000" dirty="0">
              <a:solidFill>
                <a:srgbClr val="5D5F5F"/>
              </a:solidFill>
            </a:endParaRPr>
          </a:p>
        </p:txBody>
      </p:sp>
      <p:sp>
        <p:nvSpPr>
          <p:cNvPr id="8" name="TextBox 7"/>
          <p:cNvSpPr txBox="1"/>
          <p:nvPr/>
        </p:nvSpPr>
        <p:spPr>
          <a:xfrm>
            <a:off x="1226316" y="3426540"/>
            <a:ext cx="2949479" cy="858697"/>
          </a:xfrm>
          <a:prstGeom prst="rect">
            <a:avLst/>
          </a:prstGeom>
          <a:noFill/>
        </p:spPr>
        <p:txBody>
          <a:bodyPr wrap="square" rtlCol="0">
            <a:spAutoFit/>
          </a:bodyPr>
          <a:lstStyle/>
          <a:p>
            <a:pPr>
              <a:lnSpc>
                <a:spcPct val="110000"/>
              </a:lnSpc>
            </a:pPr>
            <a:r>
              <a:rPr lang="en-US" dirty="0" smtClean="0">
                <a:solidFill>
                  <a:srgbClr val="5D5F5F"/>
                </a:solidFill>
              </a:rPr>
              <a:t>Advanced/In-Depth</a:t>
            </a:r>
          </a:p>
          <a:p>
            <a:r>
              <a:rPr lang="en-US" sz="1000" dirty="0" smtClean="0">
                <a:solidFill>
                  <a:srgbClr val="5D5F5F"/>
                </a:solidFill>
              </a:rPr>
              <a:t>Detailed academic information for deep understanding of concepts</a:t>
            </a:r>
          </a:p>
          <a:p>
            <a:r>
              <a:rPr lang="en-US" sz="1000" b="1" dirty="0" smtClean="0">
                <a:solidFill>
                  <a:srgbClr val="5D5F5F"/>
                </a:solidFill>
                <a:latin typeface="+mj-lt"/>
              </a:rPr>
              <a:t>Audience: </a:t>
            </a:r>
            <a:r>
              <a:rPr lang="en-US" sz="1000" dirty="0" smtClean="0">
                <a:solidFill>
                  <a:srgbClr val="5D5F5F"/>
                </a:solidFill>
              </a:rPr>
              <a:t>Project and contract managers</a:t>
            </a:r>
            <a:endParaRPr lang="en-US" sz="1000" dirty="0">
              <a:solidFill>
                <a:srgbClr val="5D5F5F"/>
              </a:solidFill>
            </a:endParaRPr>
          </a:p>
        </p:txBody>
      </p:sp>
    </p:spTree>
    <p:extLst>
      <p:ext uri="{BB962C8B-B14F-4D97-AF65-F5344CB8AC3E}">
        <p14:creationId xmlns:p14="http://schemas.microsoft.com/office/powerpoint/2010/main" val="1197005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in These Webinars</a:t>
            </a:r>
            <a:endParaRPr lang="en-US" dirty="0"/>
          </a:p>
        </p:txBody>
      </p:sp>
      <p:sp>
        <p:nvSpPr>
          <p:cNvPr id="4" name="Content Placeholder 3"/>
          <p:cNvSpPr>
            <a:spLocks noGrp="1"/>
          </p:cNvSpPr>
          <p:nvPr>
            <p:ph sz="half" idx="1"/>
          </p:nvPr>
        </p:nvSpPr>
        <p:spPr>
          <a:xfrm>
            <a:off x="989216" y="1163320"/>
            <a:ext cx="4038600" cy="3549791"/>
          </a:xfrm>
        </p:spPr>
        <p:txBody>
          <a:bodyPr>
            <a:normAutofit/>
          </a:bodyPr>
          <a:lstStyle/>
          <a:p>
            <a:pPr marL="0" indent="0">
              <a:buNone/>
            </a:pPr>
            <a:r>
              <a:rPr lang="en-US" b="1" dirty="0" smtClean="0"/>
              <a:t>Why is it important?</a:t>
            </a:r>
            <a:r>
              <a:rPr lang="en-US" dirty="0" smtClean="0"/>
              <a:t> </a:t>
            </a:r>
          </a:p>
          <a:p>
            <a:r>
              <a:rPr lang="en-US" sz="2400" dirty="0" smtClean="0"/>
              <a:t>Provides common language for internal discussion</a:t>
            </a:r>
          </a:p>
          <a:p>
            <a:r>
              <a:rPr lang="en-US" sz="2400" dirty="0" smtClean="0"/>
              <a:t>Assists in interaction with external organizations</a:t>
            </a:r>
          </a:p>
          <a:p>
            <a:r>
              <a:rPr lang="en-US" sz="2400" dirty="0" smtClean="0"/>
              <a:t>Increases credibility in project development</a:t>
            </a:r>
            <a:r>
              <a:rPr lang="en-US" dirty="0" smtClean="0"/>
              <a:t> </a:t>
            </a:r>
            <a:endParaRPr lang="en-US" dirty="0"/>
          </a:p>
        </p:txBody>
      </p:sp>
      <p:sp>
        <p:nvSpPr>
          <p:cNvPr id="5" name="Content Placeholder 4"/>
          <p:cNvSpPr>
            <a:spLocks noGrp="1"/>
          </p:cNvSpPr>
          <p:nvPr>
            <p:ph sz="half" idx="2"/>
          </p:nvPr>
        </p:nvSpPr>
        <p:spPr>
          <a:xfrm>
            <a:off x="5018579" y="1163320"/>
            <a:ext cx="4038600" cy="3749375"/>
          </a:xfrm>
        </p:spPr>
        <p:txBody>
          <a:bodyPr>
            <a:normAutofit/>
          </a:bodyPr>
          <a:lstStyle/>
          <a:p>
            <a:pPr marL="0" indent="0">
              <a:buNone/>
            </a:pPr>
            <a:r>
              <a:rPr lang="en-US" b="1" dirty="0" smtClean="0"/>
              <a:t>What does it include?</a:t>
            </a:r>
          </a:p>
          <a:p>
            <a:r>
              <a:rPr lang="en-US" sz="2400" dirty="0" smtClean="0"/>
              <a:t>Common terms and language for project development</a:t>
            </a:r>
          </a:p>
          <a:p>
            <a:r>
              <a:rPr lang="en-US" sz="2400" dirty="0" smtClean="0"/>
              <a:t>Acronyms for and roles of:</a:t>
            </a:r>
          </a:p>
          <a:p>
            <a:pPr lvl="1"/>
            <a:r>
              <a:rPr lang="en-US" dirty="0" smtClean="0"/>
              <a:t>Federal agencies</a:t>
            </a:r>
          </a:p>
          <a:p>
            <a:pPr lvl="1"/>
            <a:r>
              <a:rPr lang="en-US" dirty="0" smtClean="0"/>
              <a:t>Common federal and state policies </a:t>
            </a:r>
            <a:endParaRPr lang="en-US" dirty="0"/>
          </a:p>
        </p:txBody>
      </p:sp>
      <p:pic>
        <p:nvPicPr>
          <p:cNvPr id="3" name="Picture 2" descr="glossary_ic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240" y="1163320"/>
            <a:ext cx="637309" cy="578812"/>
          </a:xfrm>
          <a:prstGeom prst="rect">
            <a:avLst/>
          </a:prstGeom>
        </p:spPr>
      </p:pic>
      <p:grpSp>
        <p:nvGrpSpPr>
          <p:cNvPr id="6" name="Group 5"/>
          <p:cNvGrpSpPr/>
          <p:nvPr/>
        </p:nvGrpSpPr>
        <p:grpSpPr>
          <a:xfrm>
            <a:off x="142515" y="5378864"/>
            <a:ext cx="8761596" cy="507831"/>
            <a:chOff x="142515" y="5378864"/>
            <a:chExt cx="8761596" cy="507831"/>
          </a:xfrm>
        </p:grpSpPr>
        <p:sp>
          <p:nvSpPr>
            <p:cNvPr id="7" name="TextBox 6"/>
            <p:cNvSpPr txBox="1"/>
            <p:nvPr/>
          </p:nvSpPr>
          <p:spPr>
            <a:xfrm>
              <a:off x="617315" y="5378864"/>
              <a:ext cx="8286796" cy="507831"/>
            </a:xfrm>
            <a:prstGeom prst="rect">
              <a:avLst/>
            </a:prstGeom>
            <a:solidFill>
              <a:schemeClr val="tx1">
                <a:lumMod val="75000"/>
              </a:schemeClr>
            </a:solidFill>
          </p:spPr>
          <p:txBody>
            <a:bodyPr wrap="square" bIns="91440" rtlCol="0">
              <a:spAutoFit/>
            </a:bodyPr>
            <a:lstStyle/>
            <a:p>
              <a:r>
                <a:rPr lang="en-US" sz="2400" dirty="0" smtClean="0">
                  <a:solidFill>
                    <a:srgbClr val="FFBE02"/>
                  </a:solidFill>
                </a:rPr>
                <a:t>Your resource for reference:</a:t>
              </a:r>
              <a:endParaRPr lang="en-US" sz="2400" dirty="0">
                <a:solidFill>
                  <a:srgbClr val="FFFF00"/>
                </a:solidFill>
              </a:endParaRPr>
            </a:p>
          </p:txBody>
        </p:sp>
        <p:pic>
          <p:nvPicPr>
            <p:cNvPr id="11" name="Picture 10" descr="glossary_ic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515" y="5410919"/>
              <a:ext cx="456098" cy="414234"/>
            </a:xfrm>
            <a:prstGeom prst="rect">
              <a:avLst/>
            </a:prstGeom>
          </p:spPr>
        </p:pic>
      </p:grpSp>
      <p:sp>
        <p:nvSpPr>
          <p:cNvPr id="8" name="Slide Number Placeholder 7"/>
          <p:cNvSpPr>
            <a:spLocks noGrp="1"/>
          </p:cNvSpPr>
          <p:nvPr>
            <p:ph type="sldNum" sz="quarter" idx="4"/>
          </p:nvPr>
        </p:nvSpPr>
        <p:spPr/>
        <p:txBody>
          <a:bodyPr/>
          <a:lstStyle/>
          <a:p>
            <a:pPr algn="ctr"/>
            <a:fld id="{C0DE57D6-8AFC-2140-9EBE-012C368973AC}" type="slidenum">
              <a:rPr lang="en-US" smtClean="0"/>
              <a:pPr algn="ctr"/>
              <a:t>9</a:t>
            </a:fld>
            <a:endParaRPr lang="en-US" dirty="0"/>
          </a:p>
        </p:txBody>
      </p:sp>
      <p:sp>
        <p:nvSpPr>
          <p:cNvPr id="10" name="Rectangle 9">
            <a:hlinkClick r:id="rId5"/>
          </p:cNvPr>
          <p:cNvSpPr/>
          <p:nvPr/>
        </p:nvSpPr>
        <p:spPr>
          <a:xfrm>
            <a:off x="4360335" y="5432778"/>
            <a:ext cx="4190998" cy="31044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lIns="0" bIns="0" rtlCol="0" anchor="ctr"/>
          <a:lstStyle/>
          <a:p>
            <a:r>
              <a:rPr lang="en-US" sz="2400" u="sng" dirty="0" smtClean="0">
                <a:solidFill>
                  <a:srgbClr val="FFBE00"/>
                </a:solidFill>
                <a:effectLst/>
              </a:rPr>
              <a:t>Course </a:t>
            </a:r>
            <a:r>
              <a:rPr lang="en-US" sz="2400" u="sng" dirty="0">
                <a:solidFill>
                  <a:srgbClr val="FFBE00"/>
                </a:solidFill>
                <a:effectLst/>
              </a:rPr>
              <a:t>Terminology Guide</a:t>
            </a:r>
          </a:p>
        </p:txBody>
      </p:sp>
    </p:spTree>
    <p:extLst>
      <p:ext uri="{BB962C8B-B14F-4D97-AF65-F5344CB8AC3E}">
        <p14:creationId xmlns:p14="http://schemas.microsoft.com/office/powerpoint/2010/main" val="423766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ie_template_photos4">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Catergory xmlns="67b9c190-bb3f-4675-8a95-756bfc930a2e">Education</Catergory>
    <SubtaskIdentifier xmlns="dfca1058-69fe-42c3-b2a8-6e8b91bcc688" xsi:nil="true"/>
    <PublicationID xmlns="dfca1058-69fe-42c3-b2a8-6e8b91bcc688" xsi:nil="true"/>
    <Approved xmlns="dfca1058-69fe-42c3-b2a8-6e8b91bcc688">Yes</Approved>
    <PublicationTitle xmlns="dfca1058-69fe-42c3-b2a8-6e8b91bcc688" xsi:nil="true"/>
    <ChargeCode xmlns="dfca1058-69fe-42c3-b2a8-6e8b91bcc688" xsi:nil="true"/>
    <AgreementTitle xmlns="dfca1058-69fe-42c3-b2a8-6e8b91bcc688" xsi:nil="true"/>
    <ProjectTitle xmlns="dfca1058-69fe-42c3-b2a8-6e8b91bcc688" xsi:nil="true"/>
    <DeliverableType xmlns="dfca1058-69fe-42c3-b2a8-6e8b91bcc688" xsi:nil="true"/>
    <ProjectLead xmlns="dfca1058-69fe-42c3-b2a8-6e8b91bcc688">
      <UserInfo>
        <DisplayName/>
        <AccountId xsi:nil="true"/>
        <AccountType/>
      </UserInfo>
    </ProjectLead>
    <Author0 xmlns="67b9c190-bb3f-4675-8a95-756bfc930a2e">Doris, Liz</Author0>
    <Trainings xmlns="67b9c190-bb3f-4675-8a95-756bfc930a2e">Professional &amp; Foundational Cources</Trainings>
    <_dlc_DocId xmlns="782aaed6-8772-451d-aa4f-0d7fa7d00256">3ZWQWNTHFJNR-305-72</_dlc_DocId>
    <_dlc_DocIdUrl xmlns="782aaed6-8772-451d-aa4f-0d7fa7d00256">
      <Url>https://thepoint.nrel.gov/cd/dip/mt/collab/projects/indianenergy/_layouts/DocIdRedir.aspx?ID=3ZWQWNTHFJNR-305-72</Url>
      <Description>3ZWQWNTHFJNR-305-72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B9BFA037384BD43A55FC20B37B66379" ma:contentTypeVersion="2" ma:contentTypeDescription="Create a new document." ma:contentTypeScope="" ma:versionID="aee1c53d15de5cc58aef041de9a04984">
  <xsd:schema xmlns:xsd="http://www.w3.org/2001/XMLSchema" xmlns:xs="http://www.w3.org/2001/XMLSchema" xmlns:p="http://schemas.microsoft.com/office/2006/metadata/properties" xmlns:ns1="http://schemas.microsoft.com/sharepoint/v3" xmlns:ns2="a6bf41d6-cf58-4d43-b61f-793c8201e86b" targetNamespace="http://schemas.microsoft.com/office/2006/metadata/properties" ma:root="true" ma:fieldsID="e2d40e38cba7140805000cd2c1b4444a" ns1:_="" ns2:_="">
    <xsd:import namespace="http://schemas.microsoft.com/sharepoint/v3"/>
    <xsd:import namespace="a6bf41d6-cf58-4d43-b61f-793c8201e86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bf41d6-cf58-4d43-b61f-793c8201e8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EF228DC-5C39-42A6-8C84-EE7C96675E6E}">
  <ds:schemaRefs>
    <ds:schemaRef ds:uri="http://www.w3.org/XML/1998/namespace"/>
    <ds:schemaRef ds:uri="http://purl.org/dc/terms/"/>
    <ds:schemaRef ds:uri="http://purl.org/dc/dcmitype/"/>
    <ds:schemaRef ds:uri="dfca1058-69fe-42c3-b2a8-6e8b91bcc688"/>
    <ds:schemaRef ds:uri="67b9c190-bb3f-4675-8a95-756bfc930a2e"/>
    <ds:schemaRef ds:uri="782aaed6-8772-451d-aa4f-0d7fa7d00256"/>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2679DC5-B71A-41FD-9207-D8C62CB15A03}"/>
</file>

<file path=customXml/itemProps3.xml><?xml version="1.0" encoding="utf-8"?>
<ds:datastoreItem xmlns:ds="http://schemas.openxmlformats.org/officeDocument/2006/customXml" ds:itemID="{92679DC5-B71A-41FD-9207-D8C62CB15A03}">
  <ds:schemaRefs>
    <ds:schemaRef ds:uri="http://schemas.microsoft.com/sharepoint/v3/contenttype/forms"/>
  </ds:schemaRefs>
</ds:datastoreItem>
</file>

<file path=customXml/itemProps4.xml><?xml version="1.0" encoding="utf-8"?>
<ds:datastoreItem xmlns:ds="http://schemas.openxmlformats.org/officeDocument/2006/customXml" ds:itemID="{1844D851-87AE-4F57-8BC7-C40953E51DDE}"/>
</file>

<file path=customXml/itemProps5.xml><?xml version="1.0" encoding="utf-8"?>
<ds:datastoreItem xmlns:ds="http://schemas.openxmlformats.org/officeDocument/2006/customXml" ds:itemID="{2EF228DC-5C39-42A6-8C84-EE7C96675E6E}"/>
</file>

<file path=docProps/app.xml><?xml version="1.0" encoding="utf-8"?>
<Properties xmlns="http://schemas.openxmlformats.org/officeDocument/2006/extended-properties" xmlns:vt="http://schemas.openxmlformats.org/officeDocument/2006/docPropsVTypes">
  <Template/>
  <TotalTime>11039</TotalTime>
  <Words>5152</Words>
  <Application>Microsoft Office PowerPoint</Application>
  <PresentationFormat>On-screen Show (4:3)</PresentationFormat>
  <Paragraphs>635</Paragraphs>
  <Slides>39</Slides>
  <Notes>32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ie_template_photos4</vt:lpstr>
      <vt:lpstr>Tribal Renewable Energy Project Development and Financing Essentials</vt:lpstr>
      <vt:lpstr>Introduction</vt:lpstr>
      <vt:lpstr>Why Complete a Renewable Energy Project?</vt:lpstr>
      <vt:lpstr>Agenda</vt:lpstr>
      <vt:lpstr>Project Development And Financing WEBINAR Overview: Purpose and Structure</vt:lpstr>
      <vt:lpstr>Purpose of Webinar</vt:lpstr>
      <vt:lpstr>Course Audiences</vt:lpstr>
      <vt:lpstr>How This “Essentials” Course Fits</vt:lpstr>
      <vt:lpstr>Terminology in These Webinars</vt:lpstr>
      <vt:lpstr>Key Concepts</vt:lpstr>
      <vt:lpstr>Terminology: Project Scale</vt:lpstr>
      <vt:lpstr>Determining Project Scale: What is the Goal? </vt:lpstr>
      <vt:lpstr>PowerPoint Presentation</vt:lpstr>
      <vt:lpstr>Project Development Process: What Is It?</vt:lpstr>
      <vt:lpstr> </vt:lpstr>
      <vt:lpstr>Step 1: Potential</vt:lpstr>
      <vt:lpstr>Key Concept: Levelized Cost of Energy (LCOE)</vt:lpstr>
      <vt:lpstr>Levelized Cost of Energy Across Technologies</vt:lpstr>
      <vt:lpstr>Step 1: Outputs</vt:lpstr>
      <vt:lpstr> </vt:lpstr>
      <vt:lpstr>Step 2: Project Options</vt:lpstr>
      <vt:lpstr>Key Concept: Tribal Role Options</vt:lpstr>
      <vt:lpstr>Key Concept: Tribal Role Options</vt:lpstr>
      <vt:lpstr>Key Concept: Tax Equity Partnerships</vt:lpstr>
      <vt:lpstr>Step 2: Outputs</vt:lpstr>
      <vt:lpstr> </vt:lpstr>
      <vt:lpstr>Step 3: Project Refinement</vt:lpstr>
      <vt:lpstr>Step 3: Project Refinement Example</vt:lpstr>
      <vt:lpstr>Step 3: Outputs</vt:lpstr>
      <vt:lpstr> </vt:lpstr>
      <vt:lpstr>Step 4: Implementation</vt:lpstr>
      <vt:lpstr> </vt:lpstr>
      <vt:lpstr>Step 5: Operations and Maintenance</vt:lpstr>
      <vt:lpstr>Not Quite Done! </vt:lpstr>
      <vt:lpstr>Summary of Actions by Step </vt:lpstr>
      <vt:lpstr>Thank you</vt:lpstr>
      <vt:lpstr>INFORMATION ON THE CURRICULUM PROGRAM &amp; OFFERINGS </vt:lpstr>
      <vt:lpstr>Curriculum Structure &amp; Offerings</vt:lpstr>
      <vt:lpstr>Foundational Courses</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Augustine</dc:creator>
  <cp:lastModifiedBy>Manion, Randy</cp:lastModifiedBy>
  <cp:revision>397</cp:revision>
  <cp:lastPrinted>2012-08-02T22:34:36Z</cp:lastPrinted>
  <dcterms:created xsi:type="dcterms:W3CDTF">2012-01-26T22:56:39Z</dcterms:created>
  <dcterms:modified xsi:type="dcterms:W3CDTF">2014-04-02T14:32:26Z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0x010100FB9BFA037384BD43A55FC20B37B66379</vt:lpwstr>
  </property>
  <property fmtid="{D5CDD505-2E9C-101B-9397-08002B2CF9AE}" pid="3" name="WorkflowCreationPath">
    <vt:lpwstr>f7284fd4-b946-4100-af85-a9d9ad9aac0f,4;</vt:lpwstr>
  </property>
  <property fmtid="{D5CDD505-2E9C-101B-9397-08002B2CF9AE}" pid="4" name="WorkflowChangePath">
    <vt:lpwstr>f7284fd4-b946-4100-af85-a9d9ad9aac0f,6;</vt:lpwstr>
  </property>
  <property fmtid="{D5CDD505-2E9C-101B-9397-08002B2CF9AE}" pid="5" name="_dlc_DocIdItemGuid">
    <vt:lpwstr>a5665139-5f77-420d-9e65-a2954d659da5</vt:lpwstr>
  </property>
  <property fmtid="{D5CDD505-2E9C-101B-9397-08002B2CF9AE}" pid="6" name="Approved">
    <vt:lpwstr>Yes</vt:lpwstr>
  </property>
  <property fmtid="{D5CDD505-2E9C-101B-9397-08002B2CF9AE}" pid="8" name="_dlc_DocId">
    <vt:lpwstr>3ZWQWNTHFJNR-305-72</vt:lpwstr>
  </property>
  <property fmtid="{D5CDD505-2E9C-101B-9397-08002B2CF9AE}" pid="10" name="ProjectLead">
    <vt:lpwstr/>
  </property>
  <property fmtid="{D5CDD505-2E9C-101B-9397-08002B2CF9AE}" pid="11" name="Author0">
    <vt:lpwstr>Doris, Liz</vt:lpwstr>
  </property>
  <property fmtid="{D5CDD505-2E9C-101B-9397-08002B2CF9AE}" pid="12" name="_dlc_DocIdUrl">
    <vt:lpwstr>https://thepoint.nrel.gov/cd/dip/mt/collab/projects/indianenergy/_layouts/DocIdRedir.aspx?ID=3ZWQWNTHFJNR-305-723ZWQWNTHFJNR-305-72</vt:lpwstr>
  </property>
  <property fmtid="{D5CDD505-2E9C-101B-9397-08002B2CF9AE}" pid="15" name="Trainings">
    <vt:lpwstr>Professional &amp; Foundational Cources</vt:lpwstr>
  </property>
  <property fmtid="{D5CDD505-2E9C-101B-9397-08002B2CF9AE}" pid="16" name="Catergory">
    <vt:lpwstr>Education</vt:lpwstr>
  </property>
  <property fmtid="{D5CDD505-2E9C-101B-9397-08002B2CF9AE}" pid="17" name="Order">
    <vt:r8>13300</vt:r8>
  </property>
  <property fmtid="{D5CDD505-2E9C-101B-9397-08002B2CF9AE}" pid="19" name="xd_ProgID">
    <vt:lpwstr/>
  </property>
  <property fmtid="{D5CDD505-2E9C-101B-9397-08002B2CF9AE}" pid="20" name="_SourceUrl">
    <vt:lpwstr/>
  </property>
  <property fmtid="{D5CDD505-2E9C-101B-9397-08002B2CF9AE}" pid="21" name="_SharedFileIndex">
    <vt:lpwstr/>
  </property>
  <property fmtid="{D5CDD505-2E9C-101B-9397-08002B2CF9AE}" pid="22" name="TemplateUrl">
    <vt:lpwstr/>
  </property>
</Properties>
</file>